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aa2b5b7422406d" /><Relationship Type="http://schemas.openxmlformats.org/officeDocument/2006/relationships/extended-properties" Target="/docProps/app.xml" Id="Rcb2d0083713d4e30" /><Relationship Type="http://schemas.openxmlformats.org/officeDocument/2006/relationships/officeDocument" Target="/ppt/presentation.xml" Id="Rab93396f8a114b42" /></Relationships>
</file>

<file path=ppt/presentation.xml><?xml version="1.0" encoding="utf-8"?>
<p:presentation xmlns:p="http://schemas.openxmlformats.org/presentationml/2006/main">
  <p:sldMasterIdLst>
    <p:sldMasterId xmlns:r="http://schemas.openxmlformats.org/officeDocument/2006/relationships" id="2147483648" r:id="R0e0bbb0172f54620"/>
  </p:sldMasterIdLst>
  <p:notesMasterIdLst>
    <p:notesMasterId xmlns:r="http://schemas.openxmlformats.org/officeDocument/2006/relationships" r:id="R30141103799b420e"/>
  </p:notesMasterIdLst>
  <p:sldIdLst>
    <p:sldId xmlns:r="http://schemas.openxmlformats.org/officeDocument/2006/relationships" id="256" r:id="Rc00b9ff7c5a7485b"/>
    <p:sldId xmlns:r="http://schemas.openxmlformats.org/officeDocument/2006/relationships" id="257" r:id="R7e03450b92174df0"/>
    <p:sldId xmlns:r="http://schemas.openxmlformats.org/officeDocument/2006/relationships" id="258" r:id="R164e0cc7d3474997"/>
    <p:sldId xmlns:r="http://schemas.openxmlformats.org/officeDocument/2006/relationships" id="259" r:id="Rf9c786ac1e644936"/>
    <p:sldId xmlns:r="http://schemas.openxmlformats.org/officeDocument/2006/relationships" id="260" r:id="R04a726bd391445ed"/>
    <p:sldId xmlns:r="http://schemas.openxmlformats.org/officeDocument/2006/relationships" id="261" r:id="Re4ed5480d5124087"/>
    <p:sldId xmlns:r="http://schemas.openxmlformats.org/officeDocument/2006/relationships" id="262" r:id="Rfb2afc17792b4e98"/>
    <p:sldId xmlns:r="http://schemas.openxmlformats.org/officeDocument/2006/relationships" id="263" r:id="R484860a321294336"/>
    <p:sldId xmlns:r="http://schemas.openxmlformats.org/officeDocument/2006/relationships" id="264" r:id="R4c0af27eaecb48c8"/>
    <p:sldId xmlns:r="http://schemas.openxmlformats.org/officeDocument/2006/relationships" id="265" r:id="Rec0e44a7bcd54b9f"/>
    <p:sldId xmlns:r="http://schemas.openxmlformats.org/officeDocument/2006/relationships" id="266" r:id="Ra1d62ad9d1e24d7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13f597bafe4a14" /><Relationship Type="http://schemas.openxmlformats.org/officeDocument/2006/relationships/slideMaster" Target="/ppt/slideMasters/slideMaster1.xml" Id="R0e0bbb0172f54620" /><Relationship Type="http://schemas.openxmlformats.org/officeDocument/2006/relationships/notesMaster" Target="/ppt/notesMasters/notesMaster1.xml" Id="R30141103799b420e" /><Relationship Type="http://schemas.openxmlformats.org/officeDocument/2006/relationships/presProps" Target="/ppt/presProps.xml" Id="R5459b1d3b7084355" /><Relationship Type="http://schemas.openxmlformats.org/officeDocument/2006/relationships/tableStyles" Target="/ppt/tableStyles.xml" Id="R949b8fecfbbe4af1" /><Relationship Type="http://schemas.openxmlformats.org/officeDocument/2006/relationships/slide" Target="/ppt/slides/slide1.xml" Id="Rc00b9ff7c5a7485b" /><Relationship Type="http://schemas.openxmlformats.org/officeDocument/2006/relationships/slide" Target="/ppt/slides/slide2.xml" Id="R7e03450b92174df0" /><Relationship Type="http://schemas.openxmlformats.org/officeDocument/2006/relationships/slide" Target="/ppt/slides/slide3.xml" Id="R164e0cc7d3474997" /><Relationship Type="http://schemas.openxmlformats.org/officeDocument/2006/relationships/slide" Target="/ppt/slides/slide4.xml" Id="Rf9c786ac1e644936" /><Relationship Type="http://schemas.openxmlformats.org/officeDocument/2006/relationships/slide" Target="/ppt/slides/slide5.xml" Id="R04a726bd391445ed" /><Relationship Type="http://schemas.openxmlformats.org/officeDocument/2006/relationships/slide" Target="/ppt/slides/slide6.xml" Id="Re4ed5480d5124087" /><Relationship Type="http://schemas.openxmlformats.org/officeDocument/2006/relationships/slide" Target="/ppt/slides/slide7.xml" Id="Rfb2afc17792b4e98" /><Relationship Type="http://schemas.openxmlformats.org/officeDocument/2006/relationships/slide" Target="/ppt/slides/slide8.xml" Id="R484860a321294336" /><Relationship Type="http://schemas.openxmlformats.org/officeDocument/2006/relationships/slide" Target="/ppt/slides/slide9.xml" Id="R4c0af27eaecb48c8" /><Relationship Type="http://schemas.openxmlformats.org/officeDocument/2006/relationships/slide" Target="/ppt/slides/slide10.xml" Id="Rec0e44a7bcd54b9f" /><Relationship Type="http://schemas.openxmlformats.org/officeDocument/2006/relationships/slide" Target="/ppt/slides/slide11.xml" Id="Ra1d62ad9d1e24d7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2d0a949a7eb47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80db9459794a52" /><Relationship Type="http://schemas.openxmlformats.org/officeDocument/2006/relationships/notesMaster" Target="/ppt/notesMasters/notesMaster1.xml" Id="R452692c9799f4a8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fb5337cae7d43b7" /><Relationship Type="http://schemas.openxmlformats.org/officeDocument/2006/relationships/notesMaster" Target="/ppt/notesMasters/notesMaster1.xml" Id="R7e2733d9a15d4f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72a46696d6e42a9" /><Relationship Type="http://schemas.openxmlformats.org/officeDocument/2006/relationships/notesMaster" Target="/ppt/notesMasters/notesMaster1.xml" Id="R352f6517a52d45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233fcd497d4939" /><Relationship Type="http://schemas.openxmlformats.org/officeDocument/2006/relationships/notesMaster" Target="/ppt/notesMasters/notesMaster1.xml" Id="Re3ce9d83b4a14ad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ae0624ef56d4370" /><Relationship Type="http://schemas.openxmlformats.org/officeDocument/2006/relationships/notesMaster" Target="/ppt/notesMasters/notesMaster1.xml" Id="R901eb73b42ab40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47ced1781c4ed2" /><Relationship Type="http://schemas.openxmlformats.org/officeDocument/2006/relationships/notesMaster" Target="/ppt/notesMasters/notesMaster1.xml" Id="Rb17e6fcab29a46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73d513556c4d7d" /><Relationship Type="http://schemas.openxmlformats.org/officeDocument/2006/relationships/notesMaster" Target="/ppt/notesMasters/notesMaster1.xml" Id="Rd99bdeb40d094d5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a6fc3ebcea74e7f" /><Relationship Type="http://schemas.openxmlformats.org/officeDocument/2006/relationships/notesMaster" Target="/ppt/notesMasters/notesMaster1.xml" Id="R425c7018cbcb4b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17d1d2614441df" /><Relationship Type="http://schemas.openxmlformats.org/officeDocument/2006/relationships/notesMaster" Target="/ppt/notesMasters/notesMaster1.xml" Id="R561dd7e01e9b42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c2288b8eb194902" /><Relationship Type="http://schemas.openxmlformats.org/officeDocument/2006/relationships/notesMaster" Target="/ppt/notesMasters/notesMaster1.xml" Id="R285a07716fc44f2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d6019382fa4340" /><Relationship Type="http://schemas.openxmlformats.org/officeDocument/2006/relationships/notesMaster" Target="/ppt/notesMasters/notesMaster1.xml" Id="R04d4ce077e994e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The people and scenario are fictional. Illustrative images were generated by 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Caregiving context: Alzheimer’s Association, https://www.alz.org/help-support/caregiving/safety/wandering . Families still need an individual assessment and support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Only publish an address or medical information the person knowingly chooses to share. The card does not detect automatically when someone is lost.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A fictional purchase does not establish that Stripe payments are active. The family checks whether Mom can perform these steps independently on her phone. Paying for the plan does not automatically give the daughter owner access to Mom’s card.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Maria and Anna are fictional. The illustrative AI image does not imply independence or effectiveness in every situation.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The version without an SMS gateway requires a final Send confirmation. Location retrieval may take time and depends on permission and signal quality.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The SMS is an educational example, not an exact system template. Anna receives the SMS in this hypothetical story. Preparing or sending a message does not guarantee delivery.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The map link shows the location retrieved when SOS was initiated. It is not continuous tracking. Anna checks the location by calling Mom and confirming her surroundings.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This hypothetical story has a successful outcome. It does not promise that every missing person will be found. The illustration was generated by 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Emergency guidance: Alzheimer’s Association, https://www.alz.org/help-support/caregiving/safety/in-a-disaster . The card does not replace supervision or an individual care plan. When a person who needs care goes missing, the family acts promptly.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DiBuCard EB behavior established in this conversation. Without an SMS gateway, the user activates EB, permits location access and confirms Send in the phone’s Messages app. SOS contacts are private and require card owner access. The card does not confirm delivery. The agreed EB plan is $5.99 per month for up to four Emergency and location only cards.</a:t>
            </a:r>
          </a:p>
          <a:p xmlns:a="http://schemas.openxmlformats.org/drawingml/2006/main">
            <a:r>
              <a:t>These benefits describe the tool’s capabilities, without a guarantee of finding a missing person. The shared location reflects the time of the SOS.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d20b46d3db941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47087862ad4f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c5d50306212457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4ba83b9475645b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f8a0df1d3974d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5e66ef2bd2a4e9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8BCACCD-47CD-4C4C-BB27-54AF4A74D7B3}"/>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154D6E8-21D7-45B7-8EAE-3122F76F0A4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787A53C-5C42-4A6F-A79F-F0EE8D37F24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E83E58F2-BC29-46CF-9361-9BC8573DF993}"/>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8550B40D-BDD6-4123-B562-6C5DB90B622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2159D5A-3FCB-4090-B1CD-BBAD0FEA0B8E}"/>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7A11821-A644-4F6D-976E-2339A2F46F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3D94F901-0395-488E-8796-D8E12DF3D99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29D96731-A97C-4270-AD07-AF5B1CC5246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0CFDD7D-EDC7-44F3-850C-BF8F07E0B09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EFEE4C76-0186-4BE2-8D1A-2F305A875CE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28DA796E-67FE-4AB9-92B5-0C31854D68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3A42A0C-F9A9-493A-A55B-959BA3C0852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7426586-FDCF-4A3A-BD2B-AD6AB502E7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44EB198B-266F-4F70-9217-5D7736EF85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be9790c18c4c9e" /><Relationship Type="http://schemas.openxmlformats.org/officeDocument/2006/relationships/slideLayout" Target="/ppt/slideLayouts/slideLayout1.xml" Id="Re140cbc887af4dca" /><Relationship Type="http://schemas.openxmlformats.org/officeDocument/2006/relationships/slideLayout" Target="/ppt/slideLayouts/slideLayout2.xml" Id="R0db19cff85b0476e" /><Relationship Type="http://schemas.openxmlformats.org/officeDocument/2006/relationships/slideLayout" Target="/ppt/slideLayouts/slideLayout3.xml" Id="Rf89b223e15f44f4b" /><Relationship Type="http://schemas.openxmlformats.org/officeDocument/2006/relationships/slideLayout" Target="/ppt/slideLayouts/slideLayout4.xml" Id="R39cb1b7786554f11" /><Relationship Type="http://schemas.openxmlformats.org/officeDocument/2006/relationships/slideLayout" Target="/ppt/slideLayouts/slideLayout5.xml" Id="R7da6f22a6be74c33" /><Relationship Type="http://schemas.openxmlformats.org/officeDocument/2006/relationships/slideLayout" Target="/ppt/slideLayouts/slideLayout6.xml" Id="R154318d067db494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40cbc887af4dca"/>
    <p:sldLayoutId xmlns:r="http://schemas.openxmlformats.org/officeDocument/2006/relationships" id="2147483650" r:id="R0db19cff85b0476e"/>
    <p:sldLayoutId xmlns:r="http://schemas.openxmlformats.org/officeDocument/2006/relationships" id="2147483651" r:id="Rf89b223e15f44f4b"/>
    <p:sldLayoutId xmlns:r="http://schemas.openxmlformats.org/officeDocument/2006/relationships" id="2147483652" r:id="R39cb1b7786554f11"/>
    <p:sldLayoutId xmlns:r="http://schemas.openxmlformats.org/officeDocument/2006/relationships" id="2147483653" r:id="R7da6f22a6be74c33"/>
    <p:sldLayoutId xmlns:r="http://schemas.openxmlformats.org/officeDocument/2006/relationships" id="2147483654" r:id="R154318d067db494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6e68d9f3e724cb2" /><Relationship Type="http://schemas.openxmlformats.org/officeDocument/2006/relationships/image" Target="/ppt/media/image.png" Id="Rb6315691fdc04467" /><Relationship Type="http://schemas.openxmlformats.org/officeDocument/2006/relationships/notesSlide" Target="/ppt/notesSlides/notesSlide1.xml" Id="R3f90ed91b1824a6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94ca7688ffd4bc7" /><Relationship Type="http://schemas.openxmlformats.org/officeDocument/2006/relationships/notesSlide" Target="/ppt/notesSlides/notesSlide2.xml" Id="Rffbd19db6ae848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098a3cbfd3c46d0" /><Relationship Type="http://schemas.openxmlformats.org/officeDocument/2006/relationships/notesSlide" Target="/ppt/notesSlides/notesSlide3.xml" Id="Rd8f8d3f460dd4e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1331c6b9d134b06" /><Relationship Type="http://schemas.openxmlformats.org/officeDocument/2006/relationships/notesSlide" Target="/ppt/notesSlides/notesSlide4.xml" Id="R8bfe2866d27745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3789ae6cb2b40a3" /><Relationship Type="http://schemas.openxmlformats.org/officeDocument/2006/relationships/image" Target="/ppt/media/image2.png" Id="R4f61b26a12d84241" /><Relationship Type="http://schemas.openxmlformats.org/officeDocument/2006/relationships/notesSlide" Target="/ppt/notesSlides/notesSlide5.xml" Id="R86ace655de974f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f564b10e6f84ef5" /><Relationship Type="http://schemas.openxmlformats.org/officeDocument/2006/relationships/notesSlide" Target="/ppt/notesSlides/notesSlide6.xml" Id="R1044c5b1e90b4c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969def2ab794b0d" /><Relationship Type="http://schemas.openxmlformats.org/officeDocument/2006/relationships/notesSlide" Target="/ppt/notesSlides/notesSlide7.xml" Id="R1d23ebbb803d4d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e169771fd604600" /><Relationship Type="http://schemas.openxmlformats.org/officeDocument/2006/relationships/notesSlide" Target="/ppt/notesSlides/notesSlide8.xml" Id="Rcd6e57aee23948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b3b593da80b40bb" /><Relationship Type="http://schemas.openxmlformats.org/officeDocument/2006/relationships/image" Target="/ppt/media/image3.png" Id="R28cfe8216bfb4867" /><Relationship Type="http://schemas.openxmlformats.org/officeDocument/2006/relationships/notesSlide" Target="/ppt/notesSlides/notesSlide9.xml" Id="R01570f8460c547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d0917937d594c77" /><Relationship Type="http://schemas.openxmlformats.org/officeDocument/2006/relationships/notesSlide" Target="/ppt/notesSlides/notesSlide10.xml" Id="R1865d92c43a14c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ec573a4e19043c2" /><Relationship Type="http://schemas.openxmlformats.org/officeDocument/2006/relationships/notesSlide" Target="/ppt/notesSlides/notesSlide11.xml" Id="R88a620adb4df4bf6" /></Relationships>
</file>

<file path=ppt/slides/slide1.xml><?xml version="1.0" encoding="utf-8"?>
<p:sld xmlns:p="http://schemas.openxmlformats.org/presentationml/2006/main">
  <p:cSld>
    <p:bg>
      <p:bgPr>
        <a:solidFill xmlns:a="http://schemas.openxmlformats.org/drawingml/2006/main">
          <a:srgbClr val="0D223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72E7694-15AD-4111-B2ED-CBDF33D2E53E}"/>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EB Card</a:t>
            </a:r>
          </a:p>
        </p:txBody>
      </p:sp>
      <p:sp>
        <p:nvSpPr>
          <p:cNvPr id="2" name="">
            <a:extLst xmlns:a="http://schemas.openxmlformats.org/drawingml/2006/main">
              <a:ext uri="{FF2B5EF4-FFF2-40B4-BE49-F238E27FC236}">
                <a16:creationId xmlns:a16="http://schemas.microsoft.com/office/drawing/2014/main" id="{CF1FD117-9E2B-41A2-B310-711AB29ECD0D}"/>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8C0CD"/>
                </a:solidFill>
                <a:latin typeface="DejaVu Sans"/>
                <a:ea typeface="DejaVu Sans"/>
                <a:cs typeface="DejaVu Sans"/>
              </a:defRPr>
            </a:pPr>
            <a:r>
              <a:rPr sz="1200" b="0">
                <a:solidFill>
                  <a:srgbClr val="A8C0CD"/>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AE9A31A3-32CA-4030-BA40-FA448E61FF7C}"/>
              </a:ext>
            </a:extLst>
          </p:cNvPr>
          <p:cNvSpPr>
            <a:spLocks xmlns:a="http://schemas.openxmlformats.org/drawingml/2006/main" noGrp="1"/>
          </p:cNvSpPr>
          <p:nvPr/>
        </p:nvSpPr>
        <p:spPr>
          <a:xfrm xmlns:a="http://schemas.openxmlformats.org/drawingml/2006/main">
            <a:off x="647700" y="18288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Help when finding</a:t>
            </a:r>
          </a:p>
          <a:p xmlns:a="http://schemas.openxmlformats.org/drawingml/2006/main">
            <a:pPr algn="l">
              <a:buNone/>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the way home</a:t>
            </a:r>
          </a:p>
          <a:p xmlns:a="http://schemas.openxmlformats.org/drawingml/2006/main">
            <a:pPr algn="l">
              <a:buNone/>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is difficult</a:t>
            </a:r>
          </a:p>
        </p:txBody>
      </p:sp>
      <p:sp>
        <p:nvSpPr>
          <p:cNvPr id="4" name="">
            <a:extLst xmlns:a="http://schemas.openxmlformats.org/drawingml/2006/main">
              <a:ext uri="{FF2B5EF4-FFF2-40B4-BE49-F238E27FC236}">
                <a16:creationId xmlns:a16="http://schemas.microsoft.com/office/drawing/2014/main" id="{B6AA887C-718F-44B9-8B2E-DF05ECAC7A00}"/>
              </a:ext>
            </a:extLst>
          </p:cNvPr>
          <p:cNvSpPr>
            <a:spLocks xmlns:a="http://schemas.openxmlformats.org/drawingml/2006/main" noGrp="1"/>
          </p:cNvSpPr>
          <p:nvPr/>
        </p:nvSpPr>
        <p:spPr>
          <a:xfrm xmlns:a="http://schemas.openxmlformats.org/drawingml/2006/main">
            <a:off x="647700" y="3810000"/>
            <a:ext cx="4953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0">
                <a:solidFill>
                  <a:srgbClr val="7CD0D0"/>
                </a:solidFill>
                <a:latin typeface="DejaVu Sans"/>
                <a:ea typeface="DejaVu Sans"/>
                <a:cs typeface="DejaVu Sans"/>
              </a:defRPr>
            </a:pPr>
            <a:r>
              <a:rPr sz="2100" b="0">
                <a:solidFill>
                  <a:srgbClr val="7CD0D0"/>
                </a:solidFill>
                <a:latin typeface="DejaVu Sans"/>
                <a:ea typeface="DejaVu Sans"/>
                <a:cs typeface="DejaVu Sans"/>
              </a:rPr>
              <a:t>DiBuCard Emergency Button</a:t>
            </a:r>
          </a:p>
        </p:txBody>
      </p:sp>
      <p:sp>
        <p:nvSpPr>
          <p:cNvPr id="5" name="">
            <a:extLst xmlns:a="http://schemas.openxmlformats.org/drawingml/2006/main">
              <a:ext uri="{FF2B5EF4-FFF2-40B4-BE49-F238E27FC236}">
                <a16:creationId xmlns:a16="http://schemas.microsoft.com/office/drawing/2014/main" id="{741D95C7-7947-4E63-AF4D-3F98BBCC2991}"/>
              </a:ext>
            </a:extLst>
          </p:cNvPr>
          <p:cNvSpPr>
            <a:spLocks xmlns:a="http://schemas.openxmlformats.org/drawingml/2006/main" noGrp="1"/>
          </p:cNvSpPr>
          <p:nvPr/>
        </p:nvSpPr>
        <p:spPr>
          <a:xfrm xmlns:a="http://schemas.openxmlformats.org/drawingml/2006/main">
            <a:off x="647700" y="4667250"/>
            <a:ext cx="476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D5E4EC"/>
                </a:solidFill>
                <a:latin typeface="DejaVu Sans"/>
                <a:ea typeface="DejaVu Sans"/>
                <a:cs typeface="DejaVu Sans"/>
              </a:defRPr>
            </a:pPr>
            <a:r>
              <a:rPr sz="1875" b="0">
                <a:solidFill>
                  <a:srgbClr val="D5E4EC"/>
                </a:solidFill>
                <a:latin typeface="DejaVu Sans"/>
                <a:ea typeface="DejaVu Sans"/>
                <a:cs typeface="DejaVu Sans"/>
              </a:rPr>
              <a:t>A mother and daughter’s story</a:t>
            </a:r>
          </a:p>
          <a:p xmlns:a="http://schemas.openxmlformats.org/drawingml/2006/main">
            <a:pPr algn="l">
              <a:buNone/>
              <a:defRPr sz="1875" b="0">
                <a:solidFill>
                  <a:srgbClr val="D5E4EC"/>
                </a:solidFill>
                <a:latin typeface="DejaVu Sans"/>
                <a:ea typeface="DejaVu Sans"/>
                <a:cs typeface="DejaVu Sans"/>
              </a:defRPr>
            </a:pPr>
            <a:r>
              <a:rPr sz="1875" b="0">
                <a:solidFill>
                  <a:srgbClr val="D5E4EC"/>
                </a:solidFill>
                <a:latin typeface="DejaVu Sans"/>
                <a:ea typeface="DejaVu Sans"/>
                <a:cs typeface="DejaVu Sans"/>
              </a:rPr>
              <a:t>in Santa Barbara, California</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6315691fdc04467"/>
          <a:srcRect xmlns:a="http://schemas.openxmlformats.org/drawingml/2006/main" l="17204" t="0" r="17204" b="0"/>
          <a:stretch xmlns:a="http://schemas.openxmlformats.org/drawingml/2006/main">
            <a:fillRect l="0" t="0" r="0" b="0"/>
          </a:stretch>
        </p:blipFill>
        <p:spPr>
          <a:xfrm xmlns:a="http://schemas.openxmlformats.org/drawingml/2006/main">
            <a:off x="6381750" y="0"/>
            <a:ext cx="5810250" cy="5905500"/>
          </a:xfrm>
          <a:prstGeom xmlns:a="http://schemas.openxmlformats.org/drawingml/2006/main" prst="rect">
            <a:avLst/>
          </a:prstGeom>
        </p:spPr>
      </p:pic>
    </p:spTree>
    <p:extLst>
      <p:ext uri="{BB962C8B-B14F-4D97-AF65-F5344CB8AC3E}">
        <p14:creationId xmlns:p14="http://schemas.microsoft.com/office/powerpoint/2010/main" val="1249705001"/>
      </p:ext>
    </p:extLst>
  </p:cSld>
</p:sld>
</file>

<file path=ppt/slides/slide2.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8B52A65-EE9C-4438-BCA5-3AC29F9201E0}"/>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When a familiar route feels unfamiliar</a:t>
            </a:r>
          </a:p>
        </p:txBody>
      </p:sp>
      <p:sp>
        <p:nvSpPr>
          <p:cNvPr id="2" name="">
            <a:extLst xmlns:a="http://schemas.openxmlformats.org/drawingml/2006/main">
              <a:ext uri="{FF2B5EF4-FFF2-40B4-BE49-F238E27FC236}">
                <a16:creationId xmlns:a16="http://schemas.microsoft.com/office/drawing/2014/main" id="{21B5B1D2-A92C-4DF6-9B5A-3E5FF9425C58}"/>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02</a:t>
            </a:r>
          </a:p>
        </p:txBody>
      </p:sp>
      <p:sp>
        <p:nvSpPr>
          <p:cNvPr id="3" name="">
            <a:extLst xmlns:a="http://schemas.openxmlformats.org/drawingml/2006/main">
              <a:ext uri="{FF2B5EF4-FFF2-40B4-BE49-F238E27FC236}">
                <a16:creationId xmlns:a16="http://schemas.microsoft.com/office/drawing/2014/main" id="{24038C01-FBEE-41D6-B840-2A42CC41BFB8}"/>
              </a:ext>
            </a:extLst>
          </p:cNvPr>
          <p:cNvSpPr>
            <a:spLocks xmlns:a="http://schemas.openxmlformats.org/drawingml/2006/main" noGrp="1"/>
          </p:cNvSpPr>
          <p:nvPr/>
        </p:nvSpPr>
        <p:spPr>
          <a:xfrm xmlns:a="http://schemas.openxmlformats.org/drawingml/2006/main">
            <a:off x="647700" y="19621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00" b="1">
                <a:solidFill>
                  <a:srgbClr val="006E73"/>
                </a:solidFill>
                <a:latin typeface="DejaVu Sans"/>
                <a:ea typeface="DejaVu Sans"/>
                <a:cs typeface="DejaVu Sans"/>
              </a:defRPr>
            </a:pPr>
            <a:r>
              <a:rPr sz="3300" b="1">
                <a:solidFill>
                  <a:srgbClr val="006E73"/>
                </a:solidFill>
                <a:latin typeface="DejaVu Sans"/>
                <a:ea typeface="DejaVu Sans"/>
                <a:cs typeface="DejaVu Sans"/>
              </a:rPr>
              <a:t>“I don’t know how to get home.”</a:t>
            </a:r>
          </a:p>
        </p:txBody>
      </p:sp>
      <p:sp>
        <p:nvSpPr>
          <p:cNvPr id="4" name="">
            <a:extLst xmlns:a="http://schemas.openxmlformats.org/drawingml/2006/main">
              <a:ext uri="{FF2B5EF4-FFF2-40B4-BE49-F238E27FC236}">
                <a16:creationId xmlns:a16="http://schemas.microsoft.com/office/drawing/2014/main" id="{6BBFE642-D678-42D9-8926-35A5A127A0D6}"/>
              </a:ext>
            </a:extLst>
          </p:cNvPr>
          <p:cNvSpPr>
            <a:spLocks xmlns:a="http://schemas.openxmlformats.org/drawingml/2006/main" noGrp="1"/>
          </p:cNvSpPr>
          <p:nvPr/>
        </p:nvSpPr>
        <p:spPr>
          <a:xfrm xmlns:a="http://schemas.openxmlformats.org/drawingml/2006/main">
            <a:off x="647700" y="314325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A person who loses their bearings may struggle</a:t>
            </a:r>
          </a:p>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to describe their location or give their address.</a:t>
            </a:r>
          </a:p>
        </p:txBody>
      </p:sp>
      <p:sp>
        <p:nvSpPr>
          <p:cNvPr id="5" name="">
            <a:extLst xmlns:a="http://schemas.openxmlformats.org/drawingml/2006/main">
              <a:ext uri="{FF2B5EF4-FFF2-40B4-BE49-F238E27FC236}">
                <a16:creationId xmlns:a16="http://schemas.microsoft.com/office/drawing/2014/main" id="{7E3201FC-40B5-4778-AA8B-096AEA93356E}"/>
              </a:ext>
            </a:extLst>
          </p:cNvPr>
          <p:cNvSpPr>
            <a:spLocks xmlns:a="http://schemas.openxmlformats.org/drawingml/2006/main" noGrp="1"/>
          </p:cNvSpPr>
          <p:nvPr/>
        </p:nvSpPr>
        <p:spPr>
          <a:xfrm xmlns:a="http://schemas.openxmlformats.org/drawingml/2006/main">
            <a:off x="647700" y="4591050"/>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The EB card helps share their location with a loved one</a:t>
            </a:r>
          </a:p>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and provides information that can help others assist.</a:t>
            </a:r>
          </a:p>
        </p:txBody>
      </p:sp>
    </p:spTree>
    <p:extLst>
      <p:ext uri="{BB962C8B-B14F-4D97-AF65-F5344CB8AC3E}">
        <p14:creationId xmlns:p14="http://schemas.microsoft.com/office/powerpoint/2010/main" val="460642302"/>
      </p:ext>
    </p:extLst>
  </p:cSld>
</p:sld>
</file>

<file path=ppt/slides/slide3.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C88224A-8B7F-4B85-A6B0-A5182D3C6335}"/>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Information on the EB card</a:t>
            </a:r>
          </a:p>
        </p:txBody>
      </p:sp>
      <p:sp>
        <p:nvSpPr>
          <p:cNvPr id="2" name="">
            <a:extLst xmlns:a="http://schemas.openxmlformats.org/drawingml/2006/main">
              <a:ext uri="{FF2B5EF4-FFF2-40B4-BE49-F238E27FC236}">
                <a16:creationId xmlns:a16="http://schemas.microsoft.com/office/drawing/2014/main" id="{D2F2551B-0A53-4811-9A89-8960A4557A78}"/>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03</a:t>
            </a:r>
          </a:p>
        </p:txBody>
      </p:sp>
      <p:sp>
        <p:nvSpPr>
          <p:cNvPr id="3" name="">
            <a:extLst xmlns:a="http://schemas.openxmlformats.org/drawingml/2006/main">
              <a:ext uri="{FF2B5EF4-FFF2-40B4-BE49-F238E27FC236}">
                <a16:creationId xmlns:a16="http://schemas.microsoft.com/office/drawing/2014/main" id="{D8FC4CCB-E6B4-4717-BF6D-87B14C084E58}"/>
              </a:ext>
            </a:extLst>
          </p:cNvPr>
          <p:cNvSpPr>
            <a:spLocks xmlns:a="http://schemas.openxmlformats.org/drawingml/2006/main" noGrp="1"/>
          </p:cNvSpPr>
          <p:nvPr/>
        </p:nvSpPr>
        <p:spPr>
          <a:xfrm xmlns:a="http://schemas.openxmlformats.org/drawingml/2006/main">
            <a:off x="647700" y="17621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Photo and name</a:t>
            </a:r>
          </a:p>
        </p:txBody>
      </p:sp>
      <p:sp>
        <p:nvSpPr>
          <p:cNvPr id="4" name="">
            <a:extLst xmlns:a="http://schemas.openxmlformats.org/drawingml/2006/main">
              <a:ext uri="{FF2B5EF4-FFF2-40B4-BE49-F238E27FC236}">
                <a16:creationId xmlns:a16="http://schemas.microsoft.com/office/drawing/2014/main" id="{6823A71D-6855-4453-997A-D0D1AA7B8BA8}"/>
              </a:ext>
            </a:extLst>
          </p:cNvPr>
          <p:cNvSpPr>
            <a:spLocks xmlns:a="http://schemas.openxmlformats.org/drawingml/2006/main" noGrp="1"/>
          </p:cNvSpPr>
          <p:nvPr/>
        </p:nvSpPr>
        <p:spPr>
          <a:xfrm xmlns:a="http://schemas.openxmlformats.org/drawingml/2006/main">
            <a:off x="4238625" y="176212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0D2232"/>
                </a:solidFill>
                <a:latin typeface="DejaVu Sans"/>
                <a:ea typeface="DejaVu Sans"/>
                <a:cs typeface="DejaVu Sans"/>
              </a:defRPr>
            </a:pPr>
            <a:r>
              <a:rPr sz="1950" b="0">
                <a:solidFill>
                  <a:srgbClr val="0D2232"/>
                </a:solidFill>
                <a:latin typeface="DejaVu Sans"/>
                <a:ea typeface="DejaVu Sans"/>
                <a:cs typeface="DejaVu Sans"/>
              </a:rPr>
              <a:t>Help others identify the person who needs assistance.</a:t>
            </a:r>
          </a:p>
        </p:txBody>
      </p:sp>
      <p:sp>
        <p:nvSpPr>
          <p:cNvPr id="5" name="">
            <a:extLst xmlns:a="http://schemas.openxmlformats.org/drawingml/2006/main">
              <a:ext uri="{FF2B5EF4-FFF2-40B4-BE49-F238E27FC236}">
                <a16:creationId xmlns:a16="http://schemas.microsoft.com/office/drawing/2014/main" id="{01526CAF-AEB6-4B0D-A165-BCF127819A3F}"/>
              </a:ext>
            </a:extLst>
          </p:cNvPr>
          <p:cNvSpPr>
            <a:spLocks xmlns:a="http://schemas.openxmlformats.org/drawingml/2006/main" noGrp="1"/>
          </p:cNvSpPr>
          <p:nvPr/>
        </p:nvSpPr>
        <p:spPr>
          <a:xfrm xmlns:a="http://schemas.openxmlformats.org/drawingml/2006/main">
            <a:off x="647700" y="27908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A short message</a:t>
            </a:r>
          </a:p>
        </p:txBody>
      </p:sp>
      <p:sp>
        <p:nvSpPr>
          <p:cNvPr id="6" name="">
            <a:extLst xmlns:a="http://schemas.openxmlformats.org/drawingml/2006/main">
              <a:ext uri="{FF2B5EF4-FFF2-40B4-BE49-F238E27FC236}">
                <a16:creationId xmlns:a16="http://schemas.microsoft.com/office/drawing/2014/main" id="{0644D0F6-9D48-4ED6-AAC2-9FE8835549D0}"/>
              </a:ext>
            </a:extLst>
          </p:cNvPr>
          <p:cNvSpPr>
            <a:spLocks xmlns:a="http://schemas.openxmlformats.org/drawingml/2006/main" noGrp="1"/>
          </p:cNvSpPr>
          <p:nvPr/>
        </p:nvSpPr>
        <p:spPr>
          <a:xfrm xmlns:a="http://schemas.openxmlformats.org/drawingml/2006/main">
            <a:off x="4238625" y="279082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0D2232"/>
                </a:solidFill>
                <a:latin typeface="DejaVu Sans"/>
                <a:ea typeface="DejaVu Sans"/>
                <a:cs typeface="DejaVu Sans"/>
              </a:defRPr>
            </a:pPr>
            <a:r>
              <a:rPr sz="1950" b="0">
                <a:solidFill>
                  <a:srgbClr val="0D2232"/>
                </a:solidFill>
                <a:latin typeface="DejaVu Sans"/>
                <a:ea typeface="DejaVu Sans"/>
                <a:cs typeface="DejaVu Sans"/>
              </a:rPr>
              <a:t>For example: “I may have trouble finding my way.”</a:t>
            </a:r>
          </a:p>
        </p:txBody>
      </p:sp>
      <p:sp>
        <p:nvSpPr>
          <p:cNvPr id="7" name="">
            <a:extLst xmlns:a="http://schemas.openxmlformats.org/drawingml/2006/main">
              <a:ext uri="{FF2B5EF4-FFF2-40B4-BE49-F238E27FC236}">
                <a16:creationId xmlns:a16="http://schemas.microsoft.com/office/drawing/2014/main" id="{46A4DA49-D1C1-4CBD-9A0B-3BBCE45F7B2F}"/>
              </a:ext>
            </a:extLst>
          </p:cNvPr>
          <p:cNvSpPr>
            <a:spLocks xmlns:a="http://schemas.openxmlformats.org/drawingml/2006/main" noGrp="1"/>
          </p:cNvSpPr>
          <p:nvPr/>
        </p:nvSpPr>
        <p:spPr>
          <a:xfrm xmlns:a="http://schemas.openxmlformats.org/drawingml/2006/main">
            <a:off x="647700" y="38195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Details that help</a:t>
            </a:r>
          </a:p>
        </p:txBody>
      </p:sp>
      <p:sp>
        <p:nvSpPr>
          <p:cNvPr id="8" name="">
            <a:extLst xmlns:a="http://schemas.openxmlformats.org/drawingml/2006/main">
              <a:ext uri="{FF2B5EF4-FFF2-40B4-BE49-F238E27FC236}">
                <a16:creationId xmlns:a16="http://schemas.microsoft.com/office/drawing/2014/main" id="{F8AF05C5-AB37-4D76-B59E-049AB56FE581}"/>
              </a:ext>
            </a:extLst>
          </p:cNvPr>
          <p:cNvSpPr>
            <a:spLocks xmlns:a="http://schemas.openxmlformats.org/drawingml/2006/main" noGrp="1"/>
          </p:cNvSpPr>
          <p:nvPr/>
        </p:nvSpPr>
        <p:spPr>
          <a:xfrm xmlns:a="http://schemas.openxmlformats.org/drawingml/2006/main">
            <a:off x="4238625" y="381952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0D2232"/>
                </a:solidFill>
                <a:latin typeface="DejaVu Sans"/>
                <a:ea typeface="DejaVu Sans"/>
                <a:cs typeface="DejaVu Sans"/>
              </a:defRPr>
            </a:pPr>
            <a:r>
              <a:rPr sz="1950" b="0">
                <a:solidFill>
                  <a:srgbClr val="0D2232"/>
                </a:solidFill>
                <a:latin typeface="DejaVu Sans"/>
                <a:ea typeface="DejaVu Sans"/>
                <a:cs typeface="DejaVu Sans"/>
              </a:rPr>
              <a:t>An address and selected medical details, such as allergies.</a:t>
            </a:r>
          </a:p>
        </p:txBody>
      </p:sp>
      <p:sp>
        <p:nvSpPr>
          <p:cNvPr id="9" name="">
            <a:extLst xmlns:a="http://schemas.openxmlformats.org/drawingml/2006/main">
              <a:ext uri="{FF2B5EF4-FFF2-40B4-BE49-F238E27FC236}">
                <a16:creationId xmlns:a16="http://schemas.microsoft.com/office/drawing/2014/main" id="{3E09B5D1-BB81-4660-8987-34D37675D8CD}"/>
              </a:ext>
            </a:extLst>
          </p:cNvPr>
          <p:cNvSpPr>
            <a:spLocks xmlns:a="http://schemas.openxmlformats.org/drawingml/2006/main" noGrp="1"/>
          </p:cNvSpPr>
          <p:nvPr/>
        </p:nvSpPr>
        <p:spPr>
          <a:xfrm xmlns:a="http://schemas.openxmlformats.org/drawingml/2006/main">
            <a:off x="647700" y="48482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Private SOS button</a:t>
            </a:r>
          </a:p>
        </p:txBody>
      </p:sp>
      <p:sp>
        <p:nvSpPr>
          <p:cNvPr id="10" name="">
            <a:extLst xmlns:a="http://schemas.openxmlformats.org/drawingml/2006/main">
              <a:ext uri="{FF2B5EF4-FFF2-40B4-BE49-F238E27FC236}">
                <a16:creationId xmlns:a16="http://schemas.microsoft.com/office/drawing/2014/main" id="{4A4131F8-DAAA-4D1B-9E89-6F806CEDDDF3}"/>
              </a:ext>
            </a:extLst>
          </p:cNvPr>
          <p:cNvSpPr>
            <a:spLocks xmlns:a="http://schemas.openxmlformats.org/drawingml/2006/main" noGrp="1"/>
          </p:cNvSpPr>
          <p:nvPr/>
        </p:nvSpPr>
        <p:spPr>
          <a:xfrm xmlns:a="http://schemas.openxmlformats.org/drawingml/2006/main">
            <a:off x="4238625" y="484822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0D2232"/>
                </a:solidFill>
                <a:latin typeface="DejaVu Sans"/>
                <a:ea typeface="DejaVu Sans"/>
                <a:cs typeface="DejaVu Sans"/>
              </a:defRPr>
            </a:pPr>
            <a:r>
              <a:rPr sz="1950" b="0">
                <a:solidFill>
                  <a:srgbClr val="0D2232"/>
                </a:solidFill>
                <a:latin typeface="DejaVu Sans"/>
                <a:ea typeface="DejaVu Sans"/>
                <a:cs typeface="DejaVu Sans"/>
              </a:rPr>
              <a:t>Prepares a message with the name and location</a:t>
            </a:r>
          </a:p>
          <a:p xmlns:a="http://schemas.openxmlformats.org/drawingml/2006/main">
            <a:pPr algn="l">
              <a:buNone/>
              <a:defRPr sz="1950" b="0">
                <a:solidFill>
                  <a:srgbClr val="0D2232"/>
                </a:solidFill>
                <a:latin typeface="DejaVu Sans"/>
                <a:ea typeface="DejaVu Sans"/>
                <a:cs typeface="DejaVu Sans"/>
              </a:defRPr>
            </a:pPr>
            <a:r>
              <a:rPr sz="1950" b="0">
                <a:solidFill>
                  <a:srgbClr val="0D2232"/>
                </a:solidFill>
                <a:latin typeface="DejaVu Sans"/>
                <a:ea typeface="DejaVu Sans"/>
                <a:cs typeface="DejaVu Sans"/>
              </a:rPr>
              <a:t>for previously saved contacts.</a:t>
            </a:r>
          </a:p>
        </p:txBody>
      </p:sp>
    </p:spTree>
    <p:extLst>
      <p:ext uri="{BB962C8B-B14F-4D97-AF65-F5344CB8AC3E}">
        <p14:creationId xmlns:p14="http://schemas.microsoft.com/office/powerpoint/2010/main" val="803858685"/>
      </p:ext>
    </p:extLst>
  </p:cSld>
</p:sld>
</file>

<file path=ppt/slides/slide4.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42D2545-63C0-4DA3-924B-238113F7951F}"/>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1. Her daughter sets up Mom’s phone</a:t>
            </a:r>
          </a:p>
        </p:txBody>
      </p:sp>
      <p:sp>
        <p:nvSpPr>
          <p:cNvPr id="2" name="">
            <a:extLst xmlns:a="http://schemas.openxmlformats.org/drawingml/2006/main">
              <a:ext uri="{FF2B5EF4-FFF2-40B4-BE49-F238E27FC236}">
                <a16:creationId xmlns:a16="http://schemas.microsoft.com/office/drawing/2014/main" id="{809AECB7-F1DA-499E-8195-AC8830B504C9}"/>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04</a:t>
            </a:r>
          </a:p>
        </p:txBody>
      </p:sp>
      <p:sp>
        <p:nvSpPr>
          <p:cNvPr id="3" name="">
            <a:extLst xmlns:a="http://schemas.openxmlformats.org/drawingml/2006/main">
              <a:ext uri="{FF2B5EF4-FFF2-40B4-BE49-F238E27FC236}">
                <a16:creationId xmlns:a16="http://schemas.microsoft.com/office/drawing/2014/main" id="{22FD937E-D682-4A33-9FB7-E841FC36EB55}"/>
              </a:ext>
            </a:extLst>
          </p:cNvPr>
          <p:cNvSpPr>
            <a:spLocks xmlns:a="http://schemas.openxmlformats.org/drawingml/2006/main" noGrp="1"/>
          </p:cNvSpPr>
          <p:nvPr/>
        </p:nvSpPr>
        <p:spPr>
          <a:xfrm xmlns:a="http://schemas.openxmlformats.org/drawingml/2006/main">
            <a:off x="647700" y="1762125"/>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CE3C35"/>
                </a:solidFill>
                <a:latin typeface="DejaVu Sans"/>
                <a:ea typeface="DejaVu Sans"/>
                <a:cs typeface="DejaVu Sans"/>
              </a:defRPr>
            </a:pPr>
            <a:r>
              <a:rPr sz="2625" b="1">
                <a:solidFill>
                  <a:srgbClr val="CE3C35"/>
                </a:solidFill>
                <a:latin typeface="DejaVu Sans"/>
                <a:ea typeface="DejaVu Sans"/>
                <a:cs typeface="DejaVu Sans"/>
              </a:rPr>
              <a:t>01</a:t>
            </a:r>
          </a:p>
        </p:txBody>
      </p:sp>
      <p:sp>
        <p:nvSpPr>
          <p:cNvPr id="4" name="">
            <a:extLst xmlns:a="http://schemas.openxmlformats.org/drawingml/2006/main">
              <a:ext uri="{FF2B5EF4-FFF2-40B4-BE49-F238E27FC236}">
                <a16:creationId xmlns:a16="http://schemas.microsoft.com/office/drawing/2014/main" id="{C2990B6A-E556-4F76-B837-B3A802A9F7A3}"/>
              </a:ext>
            </a:extLst>
          </p:cNvPr>
          <p:cNvSpPr>
            <a:spLocks xmlns:a="http://schemas.openxmlformats.org/drawingml/2006/main" noGrp="1"/>
          </p:cNvSpPr>
          <p:nvPr/>
        </p:nvSpPr>
        <p:spPr>
          <a:xfrm xmlns:a="http://schemas.openxmlformats.org/drawingml/2006/main">
            <a:off x="1600200" y="1762125"/>
            <a:ext cx="3381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Subscription and card</a:t>
            </a:r>
          </a:p>
        </p:txBody>
      </p:sp>
      <p:sp>
        <p:nvSpPr>
          <p:cNvPr id="5" name="">
            <a:extLst xmlns:a="http://schemas.openxmlformats.org/drawingml/2006/main">
              <a:ext uri="{FF2B5EF4-FFF2-40B4-BE49-F238E27FC236}">
                <a16:creationId xmlns:a16="http://schemas.microsoft.com/office/drawing/2014/main" id="{C0D0425B-14E7-42AF-8B46-AB6FC8F4C56B}"/>
              </a:ext>
            </a:extLst>
          </p:cNvPr>
          <p:cNvSpPr>
            <a:spLocks xmlns:a="http://schemas.openxmlformats.org/drawingml/2006/main" noGrp="1"/>
          </p:cNvSpPr>
          <p:nvPr/>
        </p:nvSpPr>
        <p:spPr>
          <a:xfrm xmlns:a="http://schemas.openxmlformats.org/drawingml/2006/main">
            <a:off x="5286375" y="1762125"/>
            <a:ext cx="619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Her daughter buys the EB plan and helps</a:t>
            </a:r>
          </a:p>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Mom complete the card in this fictional example.</a:t>
            </a:r>
          </a:p>
        </p:txBody>
      </p:sp>
      <p:sp>
        <p:nvSpPr>
          <p:cNvPr id="6" name="">
            <a:extLst xmlns:a="http://schemas.openxmlformats.org/drawingml/2006/main">
              <a:ext uri="{FF2B5EF4-FFF2-40B4-BE49-F238E27FC236}">
                <a16:creationId xmlns:a16="http://schemas.microsoft.com/office/drawing/2014/main" id="{10ECF916-D1E0-4756-87CE-88B69E030F2A}"/>
              </a:ext>
            </a:extLst>
          </p:cNvPr>
          <p:cNvSpPr>
            <a:spLocks xmlns:a="http://schemas.openxmlformats.org/drawingml/2006/main" noGrp="1"/>
          </p:cNvSpPr>
          <p:nvPr/>
        </p:nvSpPr>
        <p:spPr>
          <a:xfrm xmlns:a="http://schemas.openxmlformats.org/drawingml/2006/main">
            <a:off x="647700" y="2828925"/>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CE3C35"/>
                </a:solidFill>
                <a:latin typeface="DejaVu Sans"/>
                <a:ea typeface="DejaVu Sans"/>
                <a:cs typeface="DejaVu Sans"/>
              </a:defRPr>
            </a:pPr>
            <a:r>
              <a:rPr sz="2625" b="1">
                <a:solidFill>
                  <a:srgbClr val="CE3C35"/>
                </a:solidFill>
                <a:latin typeface="DejaVu Sans"/>
                <a:ea typeface="DejaVu Sans"/>
                <a:cs typeface="DejaVu Sans"/>
              </a:rPr>
              <a:t>02</a:t>
            </a:r>
          </a:p>
        </p:txBody>
      </p:sp>
      <p:sp>
        <p:nvSpPr>
          <p:cNvPr id="7" name="">
            <a:extLst xmlns:a="http://schemas.openxmlformats.org/drawingml/2006/main">
              <a:ext uri="{FF2B5EF4-FFF2-40B4-BE49-F238E27FC236}">
                <a16:creationId xmlns:a16="http://schemas.microsoft.com/office/drawing/2014/main" id="{CDCF5E22-F03A-4B45-88F7-48C8E8C8E966}"/>
              </a:ext>
            </a:extLst>
          </p:cNvPr>
          <p:cNvSpPr>
            <a:spLocks xmlns:a="http://schemas.openxmlformats.org/drawingml/2006/main" noGrp="1"/>
          </p:cNvSpPr>
          <p:nvPr/>
        </p:nvSpPr>
        <p:spPr>
          <a:xfrm xmlns:a="http://schemas.openxmlformats.org/drawingml/2006/main">
            <a:off x="1600200" y="2828925"/>
            <a:ext cx="3381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Access on the phone</a:t>
            </a:r>
          </a:p>
        </p:txBody>
      </p:sp>
      <p:sp>
        <p:nvSpPr>
          <p:cNvPr id="8" name="">
            <a:extLst xmlns:a="http://schemas.openxmlformats.org/drawingml/2006/main">
              <a:ext uri="{FF2B5EF4-FFF2-40B4-BE49-F238E27FC236}">
                <a16:creationId xmlns:a16="http://schemas.microsoft.com/office/drawing/2014/main" id="{4821F018-BB15-4757-A7D8-DC6EAB896FA5}"/>
              </a:ext>
            </a:extLst>
          </p:cNvPr>
          <p:cNvSpPr>
            <a:spLocks xmlns:a="http://schemas.openxmlformats.org/drawingml/2006/main" noGrp="1"/>
          </p:cNvSpPr>
          <p:nvPr/>
        </p:nvSpPr>
        <p:spPr>
          <a:xfrm xmlns:a="http://schemas.openxmlformats.org/drawingml/2006/main">
            <a:off x="5286375" y="2828925"/>
            <a:ext cx="619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Mom has owner access. Her daughter adds</a:t>
            </a:r>
          </a:p>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“Save on my phone” to the home screen.</a:t>
            </a:r>
          </a:p>
        </p:txBody>
      </p:sp>
      <p:sp>
        <p:nvSpPr>
          <p:cNvPr id="9" name="">
            <a:extLst xmlns:a="http://schemas.openxmlformats.org/drawingml/2006/main">
              <a:ext uri="{FF2B5EF4-FFF2-40B4-BE49-F238E27FC236}">
                <a16:creationId xmlns:a16="http://schemas.microsoft.com/office/drawing/2014/main" id="{1DCB12ED-206A-4236-BE3B-5BDE0EBD9922}"/>
              </a:ext>
            </a:extLst>
          </p:cNvPr>
          <p:cNvSpPr>
            <a:spLocks xmlns:a="http://schemas.openxmlformats.org/drawingml/2006/main" noGrp="1"/>
          </p:cNvSpPr>
          <p:nvPr/>
        </p:nvSpPr>
        <p:spPr>
          <a:xfrm xmlns:a="http://schemas.openxmlformats.org/drawingml/2006/main">
            <a:off x="647700" y="3895725"/>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CE3C35"/>
                </a:solidFill>
                <a:latin typeface="DejaVu Sans"/>
                <a:ea typeface="DejaVu Sans"/>
                <a:cs typeface="DejaVu Sans"/>
              </a:defRPr>
            </a:pPr>
            <a:r>
              <a:rPr sz="2625" b="1">
                <a:solidFill>
                  <a:srgbClr val="CE3C35"/>
                </a:solidFill>
                <a:latin typeface="DejaVu Sans"/>
                <a:ea typeface="DejaVu Sans"/>
                <a:cs typeface="DejaVu Sans"/>
              </a:rPr>
              <a:t>03</a:t>
            </a:r>
          </a:p>
        </p:txBody>
      </p:sp>
      <p:sp>
        <p:nvSpPr>
          <p:cNvPr id="10" name="">
            <a:extLst xmlns:a="http://schemas.openxmlformats.org/drawingml/2006/main">
              <a:ext uri="{FF2B5EF4-FFF2-40B4-BE49-F238E27FC236}">
                <a16:creationId xmlns:a16="http://schemas.microsoft.com/office/drawing/2014/main" id="{707BFD0D-FB81-4C3D-BFA0-E169F79F8743}"/>
              </a:ext>
            </a:extLst>
          </p:cNvPr>
          <p:cNvSpPr>
            <a:spLocks xmlns:a="http://schemas.openxmlformats.org/drawingml/2006/main" noGrp="1"/>
          </p:cNvSpPr>
          <p:nvPr/>
        </p:nvSpPr>
        <p:spPr>
          <a:xfrm xmlns:a="http://schemas.openxmlformats.org/drawingml/2006/main">
            <a:off x="1600200" y="3895725"/>
            <a:ext cx="3381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Contacts and location</a:t>
            </a:r>
          </a:p>
        </p:txBody>
      </p:sp>
      <p:sp>
        <p:nvSpPr>
          <p:cNvPr id="11" name="">
            <a:extLst xmlns:a="http://schemas.openxmlformats.org/drawingml/2006/main">
              <a:ext uri="{FF2B5EF4-FFF2-40B4-BE49-F238E27FC236}">
                <a16:creationId xmlns:a16="http://schemas.microsoft.com/office/drawing/2014/main" id="{7F98117F-6020-4DCA-A541-3DC77EC5330E}"/>
              </a:ext>
            </a:extLst>
          </p:cNvPr>
          <p:cNvSpPr>
            <a:spLocks xmlns:a="http://schemas.openxmlformats.org/drawingml/2006/main" noGrp="1"/>
          </p:cNvSpPr>
          <p:nvPr/>
        </p:nvSpPr>
        <p:spPr>
          <a:xfrm xmlns:a="http://schemas.openxmlformats.org/drawingml/2006/main">
            <a:off x="5286375" y="3895725"/>
            <a:ext cx="619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Her daughter saves her number for SOS</a:t>
            </a:r>
          </a:p>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and checks the phone’s location permission.</a:t>
            </a:r>
          </a:p>
        </p:txBody>
      </p:sp>
      <p:sp>
        <p:nvSpPr>
          <p:cNvPr id="12" name="">
            <a:extLst xmlns:a="http://schemas.openxmlformats.org/drawingml/2006/main">
              <a:ext uri="{FF2B5EF4-FFF2-40B4-BE49-F238E27FC236}">
                <a16:creationId xmlns:a16="http://schemas.microsoft.com/office/drawing/2014/main" id="{21251325-4DA6-4EBE-BF7F-EF9A416E8992}"/>
              </a:ext>
            </a:extLst>
          </p:cNvPr>
          <p:cNvSpPr>
            <a:spLocks xmlns:a="http://schemas.openxmlformats.org/drawingml/2006/main" noGrp="1"/>
          </p:cNvSpPr>
          <p:nvPr/>
        </p:nvSpPr>
        <p:spPr>
          <a:xfrm xmlns:a="http://schemas.openxmlformats.org/drawingml/2006/main">
            <a:off x="647700" y="4962525"/>
            <a:ext cx="66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CE3C35"/>
                </a:solidFill>
                <a:latin typeface="DejaVu Sans"/>
                <a:ea typeface="DejaVu Sans"/>
                <a:cs typeface="DejaVu Sans"/>
              </a:defRPr>
            </a:pPr>
            <a:r>
              <a:rPr sz="2625" b="1">
                <a:solidFill>
                  <a:srgbClr val="CE3C35"/>
                </a:solidFill>
                <a:latin typeface="DejaVu Sans"/>
                <a:ea typeface="DejaVu Sans"/>
                <a:cs typeface="DejaVu Sans"/>
              </a:rPr>
              <a:t>04</a:t>
            </a:r>
          </a:p>
        </p:txBody>
      </p:sp>
      <p:sp>
        <p:nvSpPr>
          <p:cNvPr id="13" name="">
            <a:extLst xmlns:a="http://schemas.openxmlformats.org/drawingml/2006/main">
              <a:ext uri="{FF2B5EF4-FFF2-40B4-BE49-F238E27FC236}">
                <a16:creationId xmlns:a16="http://schemas.microsoft.com/office/drawing/2014/main" id="{C1DBE030-B4EE-458E-AB7A-F8555A650934}"/>
              </a:ext>
            </a:extLst>
          </p:cNvPr>
          <p:cNvSpPr>
            <a:spLocks xmlns:a="http://schemas.openxmlformats.org/drawingml/2006/main" noGrp="1"/>
          </p:cNvSpPr>
          <p:nvPr/>
        </p:nvSpPr>
        <p:spPr>
          <a:xfrm xmlns:a="http://schemas.openxmlformats.org/drawingml/2006/main">
            <a:off x="1600200" y="4962525"/>
            <a:ext cx="3381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6E73"/>
                </a:solidFill>
                <a:latin typeface="DejaVu Sans"/>
                <a:ea typeface="DejaVu Sans"/>
                <a:cs typeface="DejaVu Sans"/>
              </a:defRPr>
            </a:pPr>
            <a:r>
              <a:rPr sz="2025" b="1">
                <a:solidFill>
                  <a:srgbClr val="006E73"/>
                </a:solidFill>
                <a:latin typeface="DejaVu Sans"/>
                <a:ea typeface="DejaVu Sans"/>
                <a:cs typeface="DejaVu Sans"/>
              </a:rPr>
              <a:t>Practice together</a:t>
            </a:r>
          </a:p>
        </p:txBody>
      </p:sp>
      <p:sp>
        <p:nvSpPr>
          <p:cNvPr id="14" name="">
            <a:extLst xmlns:a="http://schemas.openxmlformats.org/drawingml/2006/main">
              <a:ext uri="{FF2B5EF4-FFF2-40B4-BE49-F238E27FC236}">
                <a16:creationId xmlns:a16="http://schemas.microsoft.com/office/drawing/2014/main" id="{982FA037-6B51-4F35-B32D-8933A238BD02}"/>
              </a:ext>
            </a:extLst>
          </p:cNvPr>
          <p:cNvSpPr>
            <a:spLocks xmlns:a="http://schemas.openxmlformats.org/drawingml/2006/main" noGrp="1"/>
          </p:cNvSpPr>
          <p:nvPr/>
        </p:nvSpPr>
        <p:spPr>
          <a:xfrm xmlns:a="http://schemas.openxmlformats.org/drawingml/2006/main">
            <a:off x="5286375" y="4962525"/>
            <a:ext cx="619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Mom practices opening the card, activating EB</a:t>
            </a:r>
          </a:p>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and confirming “Send” in Messages.</a:t>
            </a:r>
          </a:p>
        </p:txBody>
      </p:sp>
    </p:spTree>
    <p:extLst>
      <p:ext uri="{BB962C8B-B14F-4D97-AF65-F5344CB8AC3E}">
        <p14:creationId xmlns:p14="http://schemas.microsoft.com/office/powerpoint/2010/main" val="865893389"/>
      </p:ext>
    </p:extLst>
  </p:cSld>
</p:sld>
</file>

<file path=ppt/slides/slide5.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F64710-FDF1-482C-A5E8-6394761EEDC6}"/>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2. Mom loses her bearings</a:t>
            </a:r>
          </a:p>
        </p:txBody>
      </p:sp>
      <p:sp>
        <p:nvSpPr>
          <p:cNvPr id="2" name="">
            <a:extLst xmlns:a="http://schemas.openxmlformats.org/drawingml/2006/main">
              <a:ext uri="{FF2B5EF4-FFF2-40B4-BE49-F238E27FC236}">
                <a16:creationId xmlns:a16="http://schemas.microsoft.com/office/drawing/2014/main" id="{AC127EF8-FAB1-48C1-B44C-8DA0CB261E3B}"/>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f61b26a12d84241"/>
          <a:srcRect xmlns:a="http://schemas.openxmlformats.org/drawingml/2006/main" l="7701" t="0" r="7701" b="0"/>
          <a:stretch xmlns:a="http://schemas.openxmlformats.org/drawingml/2006/main">
            <a:fillRect l="0" t="0" r="0" b="0"/>
          </a:stretch>
        </p:blipFill>
        <p:spPr>
          <a:xfrm xmlns:a="http://schemas.openxmlformats.org/drawingml/2006/main">
            <a:off x="6286500" y="1752600"/>
            <a:ext cx="5257800" cy="4143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711CC3-847A-4F19-8D1F-91656480CEFD}"/>
              </a:ext>
            </a:extLst>
          </p:cNvPr>
          <p:cNvSpPr>
            <a:spLocks xmlns:a="http://schemas.openxmlformats.org/drawingml/2006/main" noGrp="1"/>
          </p:cNvSpPr>
          <p:nvPr/>
        </p:nvSpPr>
        <p:spPr>
          <a:xfrm xmlns:a="http://schemas.openxmlformats.org/drawingml/2006/main">
            <a:off x="647700" y="1876425"/>
            <a:ext cx="5048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400" b="1">
                <a:solidFill>
                  <a:srgbClr val="006E73"/>
                </a:solidFill>
                <a:latin typeface="DejaVu Sans"/>
                <a:ea typeface="DejaVu Sans"/>
                <a:cs typeface="DejaVu Sans"/>
              </a:defRPr>
            </a:pPr>
            <a:r>
              <a:rPr sz="2400" b="1">
                <a:solidFill>
                  <a:srgbClr val="006E73"/>
                </a:solidFill>
                <a:latin typeface="DejaVu Sans"/>
                <a:ea typeface="DejaVu Sans"/>
                <a:cs typeface="DejaVu Sans"/>
              </a:rPr>
              <a:t>Maria, 74, goes out</a:t>
            </a:r>
          </a:p>
          <a:p xmlns:a="http://schemas.openxmlformats.org/drawingml/2006/main">
            <a:pPr algn="l">
              <a:buNone/>
              <a:defRPr sz="2400" b="1">
                <a:solidFill>
                  <a:srgbClr val="006E73"/>
                </a:solidFill>
                <a:latin typeface="DejaVu Sans"/>
                <a:ea typeface="DejaVu Sans"/>
                <a:cs typeface="DejaVu Sans"/>
              </a:defRPr>
            </a:pPr>
            <a:r>
              <a:rPr sz="2400" b="1">
                <a:solidFill>
                  <a:srgbClr val="006E73"/>
                </a:solidFill>
                <a:latin typeface="DejaVu Sans"/>
                <a:ea typeface="DejaVu Sans"/>
                <a:cs typeface="DejaVu Sans"/>
              </a:rPr>
              <a:t>for a short walk.</a:t>
            </a:r>
          </a:p>
        </p:txBody>
      </p:sp>
      <p:sp>
        <p:nvSpPr>
          <p:cNvPr id="5" name="">
            <a:extLst xmlns:a="http://schemas.openxmlformats.org/drawingml/2006/main">
              <a:ext uri="{FF2B5EF4-FFF2-40B4-BE49-F238E27FC236}">
                <a16:creationId xmlns:a16="http://schemas.microsoft.com/office/drawing/2014/main" id="{0654CFBA-612B-41DA-AFA2-05D18D1E171C}"/>
              </a:ext>
            </a:extLst>
          </p:cNvPr>
          <p:cNvSpPr>
            <a:spLocks xmlns:a="http://schemas.openxmlformats.org/drawingml/2006/main" noGrp="1"/>
          </p:cNvSpPr>
          <p:nvPr/>
        </p:nvSpPr>
        <p:spPr>
          <a:xfrm xmlns:a="http://schemas.openxmlformats.org/drawingml/2006/main">
            <a:off x="647700" y="3219450"/>
            <a:ext cx="5048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She does not recognize</a:t>
            </a:r>
          </a:p>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an intersection. She stops</a:t>
            </a:r>
          </a:p>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by a shop and takes out her phone.</a:t>
            </a:r>
          </a:p>
        </p:txBody>
      </p:sp>
      <p:sp>
        <p:nvSpPr>
          <p:cNvPr id="6" name="">
            <a:extLst xmlns:a="http://schemas.openxmlformats.org/drawingml/2006/main">
              <a:ext uri="{FF2B5EF4-FFF2-40B4-BE49-F238E27FC236}">
                <a16:creationId xmlns:a16="http://schemas.microsoft.com/office/drawing/2014/main" id="{7F55B079-27E9-4722-B8FC-CC0EF233F276}"/>
              </a:ext>
            </a:extLst>
          </p:cNvPr>
          <p:cNvSpPr>
            <a:spLocks xmlns:a="http://schemas.openxmlformats.org/drawingml/2006/main" noGrp="1"/>
          </p:cNvSpPr>
          <p:nvPr/>
        </p:nvSpPr>
        <p:spPr>
          <a:xfrm xmlns:a="http://schemas.openxmlformats.org/drawingml/2006/main">
            <a:off x="647700" y="4981575"/>
            <a:ext cx="5048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She remembers their practiced steps:</a:t>
            </a:r>
          </a:p>
          <a:p xmlns:a="http://schemas.openxmlformats.org/drawingml/2006/main">
            <a:pPr algn="l">
              <a:buNone/>
              <a:defRPr sz="1875" b="0">
                <a:solidFill>
                  <a:srgbClr val="0D2232"/>
                </a:solidFill>
                <a:latin typeface="DejaVu Sans"/>
                <a:ea typeface="DejaVu Sans"/>
                <a:cs typeface="DejaVu Sans"/>
              </a:defRPr>
            </a:pPr>
            <a:r>
              <a:rPr sz="1875" b="0">
                <a:solidFill>
                  <a:srgbClr val="0D2232"/>
                </a:solidFill>
                <a:latin typeface="DejaVu Sans"/>
                <a:ea typeface="DejaVu Sans"/>
                <a:cs typeface="DejaVu Sans"/>
              </a:rPr>
              <a:t>“Open the EB card and ask for help.”</a:t>
            </a:r>
          </a:p>
        </p:txBody>
      </p:sp>
    </p:spTree>
    <p:extLst>
      <p:ext uri="{BB962C8B-B14F-4D97-AF65-F5344CB8AC3E}">
        <p14:creationId xmlns:p14="http://schemas.microsoft.com/office/powerpoint/2010/main" val="1930950365"/>
      </p:ext>
    </p:extLst>
  </p:cSld>
</p:sld>
</file>

<file path=ppt/slides/slide6.xml><?xml version="1.0" encoding="utf-8"?>
<p:sld xmlns:p="http://schemas.openxmlformats.org/presentationml/2006/main">
  <p:cSld>
    <p:bg>
      <p:bgPr>
        <a:solidFill xmlns:a="http://schemas.openxmlformats.org/drawingml/2006/main">
          <a:srgbClr val="0D223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A111CE6-E451-4033-9D72-1D3AB86DFAD1}"/>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3. Mom starts the SOS process</a:t>
            </a:r>
          </a:p>
        </p:txBody>
      </p:sp>
      <p:sp>
        <p:nvSpPr>
          <p:cNvPr id="2" name="">
            <a:extLst xmlns:a="http://schemas.openxmlformats.org/drawingml/2006/main">
              <a:ext uri="{FF2B5EF4-FFF2-40B4-BE49-F238E27FC236}">
                <a16:creationId xmlns:a16="http://schemas.microsoft.com/office/drawing/2014/main" id="{E8806102-EADF-4759-B3D7-7DBEFABA620F}"/>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8C0CD"/>
                </a:solidFill>
                <a:latin typeface="DejaVu Sans"/>
                <a:ea typeface="DejaVu Sans"/>
                <a:cs typeface="DejaVu Sans"/>
              </a:defRPr>
            </a:pPr>
            <a:r>
              <a:rPr sz="1200" b="0">
                <a:solidFill>
                  <a:srgbClr val="A8C0CD"/>
                </a:solidFill>
                <a:latin typeface="DejaVu Sans"/>
                <a:ea typeface="DejaVu Sans"/>
                <a:cs typeface="DejaVu Sans"/>
              </a:rPr>
              <a:t>06</a:t>
            </a:r>
          </a:p>
        </p:txBody>
      </p:sp>
      <p:sp>
        <p:nvSpPr>
          <p:cNvPr id="3" name="">
            <a:extLst xmlns:a="http://schemas.openxmlformats.org/drawingml/2006/main">
              <a:ext uri="{FF2B5EF4-FFF2-40B4-BE49-F238E27FC236}">
                <a16:creationId xmlns:a16="http://schemas.microsoft.com/office/drawing/2014/main" id="{878F2003-EB44-4151-A20B-BD48F483EDC5}"/>
              </a:ext>
            </a:extLst>
          </p:cNvPr>
          <p:cNvSpPr>
            <a:spLocks xmlns:a="http://schemas.openxmlformats.org/drawingml/2006/main" noGrp="1"/>
          </p:cNvSpPr>
          <p:nvPr/>
        </p:nvSpPr>
        <p:spPr>
          <a:xfrm xmlns:a="http://schemas.openxmlformats.org/drawingml/2006/main">
            <a:off x="647700" y="1828800"/>
            <a:ext cx="619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7CD0D0"/>
                </a:solidFill>
                <a:latin typeface="DejaVu Sans"/>
                <a:ea typeface="DejaVu Sans"/>
                <a:cs typeface="DejaVu Sans"/>
              </a:defRPr>
            </a:pPr>
            <a:r>
              <a:rPr sz="2850" b="1">
                <a:solidFill>
                  <a:srgbClr val="7CD0D0"/>
                </a:solidFill>
                <a:latin typeface="DejaVu Sans"/>
                <a:ea typeface="DejaVu Sans"/>
                <a:cs typeface="DejaVu Sans"/>
              </a:rPr>
              <a:t>1</a:t>
            </a:r>
          </a:p>
        </p:txBody>
      </p:sp>
      <p:sp>
        <p:nvSpPr>
          <p:cNvPr id="4" name="">
            <a:extLst xmlns:a="http://schemas.openxmlformats.org/drawingml/2006/main">
              <a:ext uri="{FF2B5EF4-FFF2-40B4-BE49-F238E27FC236}">
                <a16:creationId xmlns:a16="http://schemas.microsoft.com/office/drawing/2014/main" id="{24534EAB-1246-4A57-B269-68527F815797}"/>
              </a:ext>
            </a:extLst>
          </p:cNvPr>
          <p:cNvSpPr>
            <a:spLocks xmlns:a="http://schemas.openxmlformats.org/drawingml/2006/main" noGrp="1"/>
          </p:cNvSpPr>
          <p:nvPr/>
        </p:nvSpPr>
        <p:spPr>
          <a:xfrm xmlns:a="http://schemas.openxmlformats.org/drawingml/2006/main">
            <a:off x="1600200" y="1828800"/>
            <a:ext cx="4191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Opens the card</a:t>
            </a:r>
          </a:p>
        </p:txBody>
      </p:sp>
      <p:sp>
        <p:nvSpPr>
          <p:cNvPr id="5" name="">
            <a:extLst xmlns:a="http://schemas.openxmlformats.org/drawingml/2006/main">
              <a:ext uri="{FF2B5EF4-FFF2-40B4-BE49-F238E27FC236}">
                <a16:creationId xmlns:a16="http://schemas.microsoft.com/office/drawing/2014/main" id="{10D1B8B7-FF9F-4465-BABF-B37F516EBE07}"/>
              </a:ext>
            </a:extLst>
          </p:cNvPr>
          <p:cNvSpPr>
            <a:spLocks xmlns:a="http://schemas.openxmlformats.org/drawingml/2006/main" noGrp="1"/>
          </p:cNvSpPr>
          <p:nvPr/>
        </p:nvSpPr>
        <p:spPr>
          <a:xfrm xmlns:a="http://schemas.openxmlformats.org/drawingml/2006/main">
            <a:off x="6191250" y="1828800"/>
            <a:ext cx="5334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D5E4EC"/>
                </a:solidFill>
                <a:latin typeface="DejaVu Sans"/>
                <a:ea typeface="DejaVu Sans"/>
                <a:cs typeface="DejaVu Sans"/>
              </a:defRPr>
            </a:pPr>
            <a:r>
              <a:rPr sz="1950" b="0">
                <a:solidFill>
                  <a:srgbClr val="D5E4EC"/>
                </a:solidFill>
                <a:latin typeface="DejaVu Sans"/>
                <a:ea typeface="DejaVu Sans"/>
                <a:cs typeface="DejaVu Sans"/>
              </a:rPr>
              <a:t>She taps the shortcut on her phone’s home screen.</a:t>
            </a:r>
          </a:p>
        </p:txBody>
      </p:sp>
      <p:sp>
        <p:nvSpPr>
          <p:cNvPr id="6" name="">
            <a:extLst xmlns:a="http://schemas.openxmlformats.org/drawingml/2006/main">
              <a:ext uri="{FF2B5EF4-FFF2-40B4-BE49-F238E27FC236}">
                <a16:creationId xmlns:a16="http://schemas.microsoft.com/office/drawing/2014/main" id="{D5710731-13FB-4E7D-9149-AA250E5B7752}"/>
              </a:ext>
            </a:extLst>
          </p:cNvPr>
          <p:cNvSpPr>
            <a:spLocks xmlns:a="http://schemas.openxmlformats.org/drawingml/2006/main" noGrp="1"/>
          </p:cNvSpPr>
          <p:nvPr/>
        </p:nvSpPr>
        <p:spPr>
          <a:xfrm xmlns:a="http://schemas.openxmlformats.org/drawingml/2006/main">
            <a:off x="647700" y="2876550"/>
            <a:ext cx="619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7CD0D0"/>
                </a:solidFill>
                <a:latin typeface="DejaVu Sans"/>
                <a:ea typeface="DejaVu Sans"/>
                <a:cs typeface="DejaVu Sans"/>
              </a:defRPr>
            </a:pPr>
            <a:r>
              <a:rPr sz="2850" b="1">
                <a:solidFill>
                  <a:srgbClr val="7CD0D0"/>
                </a:solidFill>
                <a:latin typeface="DejaVu Sans"/>
                <a:ea typeface="DejaVu Sans"/>
                <a:cs typeface="DejaVu Sans"/>
              </a:rPr>
              <a:t>2</a:t>
            </a:r>
          </a:p>
        </p:txBody>
      </p:sp>
      <p:sp>
        <p:nvSpPr>
          <p:cNvPr id="7" name="">
            <a:extLst xmlns:a="http://schemas.openxmlformats.org/drawingml/2006/main">
              <a:ext uri="{FF2B5EF4-FFF2-40B4-BE49-F238E27FC236}">
                <a16:creationId xmlns:a16="http://schemas.microsoft.com/office/drawing/2014/main" id="{B0EF257E-2B98-4D69-A90E-C21A35F9944A}"/>
              </a:ext>
            </a:extLst>
          </p:cNvPr>
          <p:cNvSpPr>
            <a:spLocks xmlns:a="http://schemas.openxmlformats.org/drawingml/2006/main" noGrp="1"/>
          </p:cNvSpPr>
          <p:nvPr/>
        </p:nvSpPr>
        <p:spPr>
          <a:xfrm xmlns:a="http://schemas.openxmlformats.org/drawingml/2006/main">
            <a:off x="1600200" y="2876550"/>
            <a:ext cx="4191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Activates EB</a:t>
            </a:r>
          </a:p>
        </p:txBody>
      </p:sp>
      <p:sp>
        <p:nvSpPr>
          <p:cNvPr id="8" name="">
            <a:extLst xmlns:a="http://schemas.openxmlformats.org/drawingml/2006/main">
              <a:ext uri="{FF2B5EF4-FFF2-40B4-BE49-F238E27FC236}">
                <a16:creationId xmlns:a16="http://schemas.microsoft.com/office/drawing/2014/main" id="{A2F18151-FE57-4954-92E2-C2A09F8176C4}"/>
              </a:ext>
            </a:extLst>
          </p:cNvPr>
          <p:cNvSpPr>
            <a:spLocks xmlns:a="http://schemas.openxmlformats.org/drawingml/2006/main" noGrp="1"/>
          </p:cNvSpPr>
          <p:nvPr/>
        </p:nvSpPr>
        <p:spPr>
          <a:xfrm xmlns:a="http://schemas.openxmlformats.org/drawingml/2006/main">
            <a:off x="6191250" y="2876550"/>
            <a:ext cx="5334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D5E4EC"/>
                </a:solidFill>
                <a:latin typeface="DejaVu Sans"/>
                <a:ea typeface="DejaVu Sans"/>
                <a:cs typeface="DejaVu Sans"/>
              </a:defRPr>
            </a:pPr>
            <a:r>
              <a:rPr sz="1950" b="0">
                <a:solidFill>
                  <a:srgbClr val="D5E4EC"/>
                </a:solidFill>
                <a:latin typeface="DejaVu Sans"/>
                <a:ea typeface="DejaVu Sans"/>
                <a:cs typeface="DejaVu Sans"/>
              </a:rPr>
              <a:t>She opens EB in the card’s bottom bar</a:t>
            </a:r>
          </a:p>
          <a:p xmlns:a="http://schemas.openxmlformats.org/drawingml/2006/main">
            <a:pPr algn="l">
              <a:buNone/>
              <a:defRPr sz="1950" b="0">
                <a:solidFill>
                  <a:srgbClr val="D5E4EC"/>
                </a:solidFill>
                <a:latin typeface="DejaVu Sans"/>
                <a:ea typeface="DejaVu Sans"/>
                <a:cs typeface="DejaVu Sans"/>
              </a:defRPr>
            </a:pPr>
            <a:r>
              <a:rPr sz="1950" b="0">
                <a:solidFill>
                  <a:srgbClr val="D5E4EC"/>
                </a:solidFill>
                <a:latin typeface="DejaVu Sans"/>
                <a:ea typeface="DejaVu Sans"/>
                <a:cs typeface="DejaVu Sans"/>
              </a:rPr>
              <a:t>and allows access to her current location.</a:t>
            </a:r>
          </a:p>
        </p:txBody>
      </p:sp>
      <p:sp>
        <p:nvSpPr>
          <p:cNvPr id="9" name="">
            <a:extLst xmlns:a="http://schemas.openxmlformats.org/drawingml/2006/main">
              <a:ext uri="{FF2B5EF4-FFF2-40B4-BE49-F238E27FC236}">
                <a16:creationId xmlns:a16="http://schemas.microsoft.com/office/drawing/2014/main" id="{DC177E22-894D-4AC3-8366-20F02DDA8D4F}"/>
              </a:ext>
            </a:extLst>
          </p:cNvPr>
          <p:cNvSpPr>
            <a:spLocks xmlns:a="http://schemas.openxmlformats.org/drawingml/2006/main" noGrp="1"/>
          </p:cNvSpPr>
          <p:nvPr/>
        </p:nvSpPr>
        <p:spPr>
          <a:xfrm xmlns:a="http://schemas.openxmlformats.org/drawingml/2006/main">
            <a:off x="647700" y="3924300"/>
            <a:ext cx="619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7CD0D0"/>
                </a:solidFill>
                <a:latin typeface="DejaVu Sans"/>
                <a:ea typeface="DejaVu Sans"/>
                <a:cs typeface="DejaVu Sans"/>
              </a:defRPr>
            </a:pPr>
            <a:r>
              <a:rPr sz="2850" b="1">
                <a:solidFill>
                  <a:srgbClr val="7CD0D0"/>
                </a:solidFill>
                <a:latin typeface="DejaVu Sans"/>
                <a:ea typeface="DejaVu Sans"/>
                <a:cs typeface="DejaVu Sans"/>
              </a:rPr>
              <a:t>3</a:t>
            </a:r>
          </a:p>
        </p:txBody>
      </p:sp>
      <p:sp>
        <p:nvSpPr>
          <p:cNvPr id="10" name="">
            <a:extLst xmlns:a="http://schemas.openxmlformats.org/drawingml/2006/main">
              <a:ext uri="{FF2B5EF4-FFF2-40B4-BE49-F238E27FC236}">
                <a16:creationId xmlns:a16="http://schemas.microsoft.com/office/drawing/2014/main" id="{AF913AD9-2A35-4909-BAF1-D55E822DB582}"/>
              </a:ext>
            </a:extLst>
          </p:cNvPr>
          <p:cNvSpPr>
            <a:spLocks xmlns:a="http://schemas.openxmlformats.org/drawingml/2006/main" noGrp="1"/>
          </p:cNvSpPr>
          <p:nvPr/>
        </p:nvSpPr>
        <p:spPr>
          <a:xfrm xmlns:a="http://schemas.openxmlformats.org/drawingml/2006/main">
            <a:off x="1600200" y="3924300"/>
            <a:ext cx="4191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Selects her daughter and taps SOS</a:t>
            </a:r>
          </a:p>
        </p:txBody>
      </p:sp>
      <p:sp>
        <p:nvSpPr>
          <p:cNvPr id="11" name="">
            <a:extLst xmlns:a="http://schemas.openxmlformats.org/drawingml/2006/main">
              <a:ext uri="{FF2B5EF4-FFF2-40B4-BE49-F238E27FC236}">
                <a16:creationId xmlns:a16="http://schemas.microsoft.com/office/drawing/2014/main" id="{415A03F7-FCE8-45B7-9A41-EA8BA497FB1B}"/>
              </a:ext>
            </a:extLst>
          </p:cNvPr>
          <p:cNvSpPr>
            <a:spLocks xmlns:a="http://schemas.openxmlformats.org/drawingml/2006/main" noGrp="1"/>
          </p:cNvSpPr>
          <p:nvPr/>
        </p:nvSpPr>
        <p:spPr>
          <a:xfrm xmlns:a="http://schemas.openxmlformats.org/drawingml/2006/main">
            <a:off x="6191250" y="3924300"/>
            <a:ext cx="5334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D5E4EC"/>
                </a:solidFill>
                <a:latin typeface="DejaVu Sans"/>
                <a:ea typeface="DejaVu Sans"/>
                <a:cs typeface="DejaVu Sans"/>
              </a:defRPr>
            </a:pPr>
            <a:r>
              <a:rPr sz="1950" b="0">
                <a:solidFill>
                  <a:srgbClr val="D5E4EC"/>
                </a:solidFill>
                <a:latin typeface="DejaVu Sans"/>
                <a:ea typeface="DejaVu Sans"/>
                <a:cs typeface="DejaVu Sans"/>
              </a:rPr>
              <a:t>The phone opens a prepared message.</a:t>
            </a:r>
          </a:p>
        </p:txBody>
      </p:sp>
      <p:sp>
        <p:nvSpPr>
          <p:cNvPr id="12" name="">
            <a:extLst xmlns:a="http://schemas.openxmlformats.org/drawingml/2006/main">
              <a:ext uri="{FF2B5EF4-FFF2-40B4-BE49-F238E27FC236}">
                <a16:creationId xmlns:a16="http://schemas.microsoft.com/office/drawing/2014/main" id="{F211CC70-1E18-4C8D-B87E-810FBD828B28}"/>
              </a:ext>
            </a:extLst>
          </p:cNvPr>
          <p:cNvSpPr>
            <a:spLocks xmlns:a="http://schemas.openxmlformats.org/drawingml/2006/main" noGrp="1"/>
          </p:cNvSpPr>
          <p:nvPr/>
        </p:nvSpPr>
        <p:spPr>
          <a:xfrm xmlns:a="http://schemas.openxmlformats.org/drawingml/2006/main">
            <a:off x="647700" y="4972050"/>
            <a:ext cx="619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7CD0D0"/>
                </a:solidFill>
                <a:latin typeface="DejaVu Sans"/>
                <a:ea typeface="DejaVu Sans"/>
                <a:cs typeface="DejaVu Sans"/>
              </a:defRPr>
            </a:pPr>
            <a:r>
              <a:rPr sz="2850" b="1">
                <a:solidFill>
                  <a:srgbClr val="7CD0D0"/>
                </a:solidFill>
                <a:latin typeface="DejaVu Sans"/>
                <a:ea typeface="DejaVu Sans"/>
                <a:cs typeface="DejaVu Sans"/>
              </a:rPr>
              <a:t>4</a:t>
            </a:r>
          </a:p>
        </p:txBody>
      </p:sp>
      <p:sp>
        <p:nvSpPr>
          <p:cNvPr id="13" name="">
            <a:extLst xmlns:a="http://schemas.openxmlformats.org/drawingml/2006/main">
              <a:ext uri="{FF2B5EF4-FFF2-40B4-BE49-F238E27FC236}">
                <a16:creationId xmlns:a16="http://schemas.microsoft.com/office/drawing/2014/main" id="{50186A79-E39F-41C6-8C06-29D31280676B}"/>
              </a:ext>
            </a:extLst>
          </p:cNvPr>
          <p:cNvSpPr>
            <a:spLocks xmlns:a="http://schemas.openxmlformats.org/drawingml/2006/main" noGrp="1"/>
          </p:cNvSpPr>
          <p:nvPr/>
        </p:nvSpPr>
        <p:spPr>
          <a:xfrm xmlns:a="http://schemas.openxmlformats.org/drawingml/2006/main">
            <a:off x="1600200" y="4972050"/>
            <a:ext cx="4191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Confirms “Send”</a:t>
            </a:r>
          </a:p>
        </p:txBody>
      </p:sp>
      <p:sp>
        <p:nvSpPr>
          <p:cNvPr id="14" name="">
            <a:extLst xmlns:a="http://schemas.openxmlformats.org/drawingml/2006/main">
              <a:ext uri="{FF2B5EF4-FFF2-40B4-BE49-F238E27FC236}">
                <a16:creationId xmlns:a16="http://schemas.microsoft.com/office/drawing/2014/main" id="{7E772394-2057-4B1E-8870-BF52EDBAD4C0}"/>
              </a:ext>
            </a:extLst>
          </p:cNvPr>
          <p:cNvSpPr>
            <a:spLocks xmlns:a="http://schemas.openxmlformats.org/drawingml/2006/main" noGrp="1"/>
          </p:cNvSpPr>
          <p:nvPr/>
        </p:nvSpPr>
        <p:spPr>
          <a:xfrm xmlns:a="http://schemas.openxmlformats.org/drawingml/2006/main">
            <a:off x="6191250" y="4972050"/>
            <a:ext cx="5334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0">
                <a:solidFill>
                  <a:srgbClr val="D5E4EC"/>
                </a:solidFill>
                <a:latin typeface="DejaVu Sans"/>
                <a:ea typeface="DejaVu Sans"/>
                <a:cs typeface="DejaVu Sans"/>
              </a:defRPr>
            </a:pPr>
            <a:r>
              <a:rPr sz="1950" b="0">
                <a:solidFill>
                  <a:srgbClr val="D5E4EC"/>
                </a:solidFill>
                <a:latin typeface="DejaVu Sans"/>
                <a:ea typeface="DejaVu Sans"/>
                <a:cs typeface="DejaVu Sans"/>
              </a:rPr>
              <a:t>The SMS sends through the phone’s Messages app.</a:t>
            </a:r>
          </a:p>
        </p:txBody>
      </p:sp>
    </p:spTree>
    <p:extLst>
      <p:ext uri="{BB962C8B-B14F-4D97-AF65-F5344CB8AC3E}">
        <p14:creationId xmlns:p14="http://schemas.microsoft.com/office/powerpoint/2010/main" val="2063565683"/>
      </p:ext>
    </p:extLst>
  </p:cSld>
</p:sld>
</file>

<file path=ppt/slides/slide7.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CA69820-8AE7-4136-9C1E-3DF516513BCB}"/>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4. Her daughter receives the location</a:t>
            </a:r>
          </a:p>
        </p:txBody>
      </p:sp>
      <p:sp>
        <p:nvSpPr>
          <p:cNvPr id="2" name="">
            <a:extLst xmlns:a="http://schemas.openxmlformats.org/drawingml/2006/main">
              <a:ext uri="{FF2B5EF4-FFF2-40B4-BE49-F238E27FC236}">
                <a16:creationId xmlns:a16="http://schemas.microsoft.com/office/drawing/2014/main" id="{E696C6D6-6591-4E81-9AD5-C9D75CAB5532}"/>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07</a:t>
            </a:r>
          </a:p>
        </p:txBody>
      </p:sp>
      <p:sp>
        <p:nvSpPr>
          <p:cNvPr id="3" name="">
            <a:extLst xmlns:a="http://schemas.openxmlformats.org/drawingml/2006/main">
              <a:ext uri="{FF2B5EF4-FFF2-40B4-BE49-F238E27FC236}">
                <a16:creationId xmlns:a16="http://schemas.microsoft.com/office/drawing/2014/main" id="{0C026C17-A962-4934-BA68-F10A17FD46BF}"/>
              </a:ext>
            </a:extLst>
          </p:cNvPr>
          <p:cNvSpPr>
            <a:spLocks xmlns:a="http://schemas.openxmlformats.org/drawingml/2006/main" noGrp="1"/>
          </p:cNvSpPr>
          <p:nvPr/>
        </p:nvSpPr>
        <p:spPr>
          <a:xfrm xmlns:a="http://schemas.openxmlformats.org/drawingml/2006/main">
            <a:off x="647700" y="1866900"/>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1">
                <a:solidFill>
                  <a:srgbClr val="006E73"/>
                </a:solidFill>
                <a:latin typeface="DejaVu Sans"/>
                <a:ea typeface="DejaVu Sans"/>
                <a:cs typeface="DejaVu Sans"/>
              </a:defRPr>
            </a:pPr>
            <a:r>
              <a:rPr sz="1950" b="1">
                <a:solidFill>
                  <a:srgbClr val="006E73"/>
                </a:solidFill>
                <a:latin typeface="DejaVu Sans"/>
                <a:ea typeface="DejaVu Sans"/>
                <a:cs typeface="DejaVu Sans"/>
              </a:rPr>
              <a:t>Example SMS</a:t>
            </a:r>
          </a:p>
        </p:txBody>
      </p:sp>
      <p:sp>
        <p:nvSpPr>
          <p:cNvPr id="4" name="">
            <a:extLst xmlns:a="http://schemas.openxmlformats.org/drawingml/2006/main">
              <a:ext uri="{FF2B5EF4-FFF2-40B4-BE49-F238E27FC236}">
                <a16:creationId xmlns:a16="http://schemas.microsoft.com/office/drawing/2014/main" id="{E6B2D4D8-3228-46BD-AE78-6EAC5D782D8C}"/>
              </a:ext>
            </a:extLst>
          </p:cNvPr>
          <p:cNvSpPr>
            <a:spLocks xmlns:a="http://schemas.openxmlformats.org/drawingml/2006/main" noGrp="1"/>
          </p:cNvSpPr>
          <p:nvPr/>
        </p:nvSpPr>
        <p:spPr>
          <a:xfrm xmlns:a="http://schemas.openxmlformats.org/drawingml/2006/main">
            <a:off x="647700" y="2714625"/>
            <a:ext cx="10763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850" b="1">
                <a:solidFill>
                  <a:srgbClr val="0D2232"/>
                </a:solidFill>
                <a:latin typeface="DejaVu Sans"/>
                <a:ea typeface="DejaVu Sans"/>
                <a:cs typeface="DejaVu Sans"/>
              </a:defRPr>
            </a:pPr>
            <a:r>
              <a:rPr sz="2850" b="1">
                <a:solidFill>
                  <a:srgbClr val="0D2232"/>
                </a:solidFill>
                <a:latin typeface="DejaVu Sans"/>
                <a:ea typeface="DejaVu Sans"/>
                <a:cs typeface="DejaVu Sans"/>
              </a:rPr>
              <a:t>“SOS. Maria is asking for help.</a:t>
            </a:r>
          </a:p>
          <a:p xmlns:a="http://schemas.openxmlformats.org/drawingml/2006/main">
            <a:pPr algn="l">
              <a:buNone/>
              <a:defRPr sz="2850" b="1">
                <a:solidFill>
                  <a:srgbClr val="0D2232"/>
                </a:solidFill>
                <a:latin typeface="DejaVu Sans"/>
                <a:ea typeface="DejaVu Sans"/>
                <a:cs typeface="DejaVu Sans"/>
              </a:defRPr>
            </a:pPr>
            <a:r>
              <a:rPr sz="2850" b="1">
                <a:solidFill>
                  <a:srgbClr val="0D2232"/>
                </a:solidFill>
                <a:latin typeface="DejaVu Sans"/>
                <a:ea typeface="DejaVu Sans"/>
                <a:cs typeface="DejaVu Sans"/>
              </a:rPr>
              <a:t>My current location: [map link].”</a:t>
            </a:r>
          </a:p>
        </p:txBody>
      </p:sp>
      <p:sp>
        <p:nvSpPr>
          <p:cNvPr id="5" name="">
            <a:extLst xmlns:a="http://schemas.openxmlformats.org/drawingml/2006/main">
              <a:ext uri="{FF2B5EF4-FFF2-40B4-BE49-F238E27FC236}">
                <a16:creationId xmlns:a16="http://schemas.microsoft.com/office/drawing/2014/main" id="{D512A9E2-1F42-4C87-9F7F-AD8F7A8E7AB4}"/>
              </a:ext>
            </a:extLst>
          </p:cNvPr>
          <p:cNvSpPr>
            <a:spLocks xmlns:a="http://schemas.openxmlformats.org/drawingml/2006/main" noGrp="1"/>
          </p:cNvSpPr>
          <p:nvPr/>
        </p:nvSpPr>
        <p:spPr>
          <a:xfrm xmlns:a="http://schemas.openxmlformats.org/drawingml/2006/main">
            <a:off x="647700" y="455295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The name identifies the sender.</a:t>
            </a:r>
          </a:p>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The link helps show the location on a map.</a:t>
            </a:r>
          </a:p>
        </p:txBody>
      </p:sp>
      <p:sp>
        <p:nvSpPr>
          <p:cNvPr id="6" name="">
            <a:extLst xmlns:a="http://schemas.openxmlformats.org/drawingml/2006/main">
              <a:ext uri="{FF2B5EF4-FFF2-40B4-BE49-F238E27FC236}">
                <a16:creationId xmlns:a16="http://schemas.microsoft.com/office/drawing/2014/main" id="{D3067A2E-61AD-4FDD-836E-D048A3288A0A}"/>
              </a:ext>
            </a:extLst>
          </p:cNvPr>
          <p:cNvSpPr>
            <a:spLocks xmlns:a="http://schemas.openxmlformats.org/drawingml/2006/main" noGrp="1"/>
          </p:cNvSpPr>
          <p:nvPr/>
        </p:nvSpPr>
        <p:spPr>
          <a:xfrm xmlns:a="http://schemas.openxmlformats.org/drawingml/2006/main">
            <a:off x="647700" y="5819775"/>
            <a:ext cx="1076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500" b="0">
                <a:solidFill>
                  <a:srgbClr val="54636A"/>
                </a:solidFill>
                <a:latin typeface="DejaVu Sans"/>
                <a:ea typeface="DejaVu Sans"/>
                <a:cs typeface="DejaVu Sans"/>
              </a:defRPr>
            </a:pPr>
            <a:r>
              <a:rPr sz="1500" b="0">
                <a:solidFill>
                  <a:srgbClr val="54636A"/>
                </a:solidFill>
                <a:latin typeface="DejaVu Sans"/>
                <a:ea typeface="DejaVu Sans"/>
                <a:cs typeface="DejaVu Sans"/>
              </a:rPr>
              <a:t>Illustrative wording. The card does not confirm SMS delivery.</a:t>
            </a:r>
          </a:p>
        </p:txBody>
      </p:sp>
    </p:spTree>
    <p:extLst>
      <p:ext uri="{BB962C8B-B14F-4D97-AF65-F5344CB8AC3E}">
        <p14:creationId xmlns:p14="http://schemas.microsoft.com/office/powerpoint/2010/main" val="2021840097"/>
      </p:ext>
    </p:extLst>
  </p:cSld>
</p:sld>
</file>

<file path=ppt/slides/slide8.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EA53E08-43E3-40B7-9F77-2F3029E9ABF7}"/>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5. A meeting place on the map</a:t>
            </a:r>
          </a:p>
        </p:txBody>
      </p:sp>
      <p:sp>
        <p:nvSpPr>
          <p:cNvPr id="2" name="">
            <a:extLst xmlns:a="http://schemas.openxmlformats.org/drawingml/2006/main">
              <a:ext uri="{FF2B5EF4-FFF2-40B4-BE49-F238E27FC236}">
                <a16:creationId xmlns:a16="http://schemas.microsoft.com/office/drawing/2014/main" id="{D22AF8CD-5271-4F7A-A155-F46180815FA4}"/>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08</a:t>
            </a:r>
          </a:p>
        </p:txBody>
      </p:sp>
      <p:sp>
        <p:nvSpPr>
          <p:cNvPr id="3" name="">
            <a:extLst xmlns:a="http://schemas.openxmlformats.org/drawingml/2006/main">
              <a:ext uri="{FF2B5EF4-FFF2-40B4-BE49-F238E27FC236}">
                <a16:creationId xmlns:a16="http://schemas.microsoft.com/office/drawing/2014/main" id="{3C31297B-E8E3-4766-BAD6-E8F0C03BAEC2}"/>
              </a:ext>
            </a:extLst>
          </p:cNvPr>
          <p:cNvSpPr>
            <a:spLocks xmlns:a="http://schemas.openxmlformats.org/drawingml/2006/main" noGrp="1"/>
          </p:cNvSpPr>
          <p:nvPr/>
        </p:nvSpPr>
        <p:spPr>
          <a:xfrm xmlns:a="http://schemas.openxmlformats.org/drawingml/2006/main">
            <a:off x="647700" y="1819275"/>
            <a:ext cx="10763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925" b="1">
                <a:solidFill>
                  <a:srgbClr val="006E73"/>
                </a:solidFill>
                <a:latin typeface="DejaVu Sans"/>
                <a:ea typeface="DejaVu Sans"/>
                <a:cs typeface="DejaVu Sans"/>
              </a:defRPr>
            </a:pPr>
            <a:r>
              <a:rPr sz="2925" b="1">
                <a:solidFill>
                  <a:srgbClr val="006E73"/>
                </a:solidFill>
                <a:latin typeface="DejaVu Sans"/>
                <a:ea typeface="DejaVu Sans"/>
                <a:cs typeface="DejaVu Sans"/>
              </a:rPr>
              <a:t>Anna opens the map link</a:t>
            </a:r>
          </a:p>
          <a:p xmlns:a="http://schemas.openxmlformats.org/drawingml/2006/main">
            <a:pPr algn="l">
              <a:buNone/>
              <a:defRPr sz="2925" b="1">
                <a:solidFill>
                  <a:srgbClr val="006E73"/>
                </a:solidFill>
                <a:latin typeface="DejaVu Sans"/>
                <a:ea typeface="DejaVu Sans"/>
                <a:cs typeface="DejaVu Sans"/>
              </a:defRPr>
            </a:pPr>
            <a:r>
              <a:rPr sz="2925" b="1">
                <a:solidFill>
                  <a:srgbClr val="006E73"/>
                </a:solidFill>
                <a:latin typeface="DejaVu Sans"/>
                <a:ea typeface="DejaVu Sans"/>
                <a:cs typeface="DejaVu Sans"/>
              </a:rPr>
              <a:t>and calls her mother.</a:t>
            </a:r>
          </a:p>
        </p:txBody>
      </p:sp>
      <p:sp>
        <p:nvSpPr>
          <p:cNvPr id="4" name="">
            <a:extLst xmlns:a="http://schemas.openxmlformats.org/drawingml/2006/main">
              <a:ext uri="{FF2B5EF4-FFF2-40B4-BE49-F238E27FC236}">
                <a16:creationId xmlns:a16="http://schemas.microsoft.com/office/drawing/2014/main" id="{A89C3022-733B-49DF-A815-733897986F21}"/>
              </a:ext>
            </a:extLst>
          </p:cNvPr>
          <p:cNvSpPr>
            <a:spLocks xmlns:a="http://schemas.openxmlformats.org/drawingml/2006/main" noGrp="1"/>
          </p:cNvSpPr>
          <p:nvPr/>
        </p:nvSpPr>
        <p:spPr>
          <a:xfrm xmlns:a="http://schemas.openxmlformats.org/drawingml/2006/main">
            <a:off x="647700" y="3324225"/>
            <a:ext cx="10763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She checks whether Mom is still outside the shop</a:t>
            </a:r>
          </a:p>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and asks her to stay in a safe place.</a:t>
            </a:r>
          </a:p>
        </p:txBody>
      </p:sp>
      <p:sp>
        <p:nvSpPr>
          <p:cNvPr id="5" name="">
            <a:extLst xmlns:a="http://schemas.openxmlformats.org/drawingml/2006/main">
              <a:ext uri="{FF2B5EF4-FFF2-40B4-BE49-F238E27FC236}">
                <a16:creationId xmlns:a16="http://schemas.microsoft.com/office/drawing/2014/main" id="{1C5E9766-0E9E-47F2-A2A5-1E52A4E45779}"/>
              </a:ext>
            </a:extLst>
          </p:cNvPr>
          <p:cNvSpPr>
            <a:spLocks xmlns:a="http://schemas.openxmlformats.org/drawingml/2006/main" noGrp="1"/>
          </p:cNvSpPr>
          <p:nvPr/>
        </p:nvSpPr>
        <p:spPr>
          <a:xfrm xmlns:a="http://schemas.openxmlformats.org/drawingml/2006/main">
            <a:off x="647700" y="4791075"/>
            <a:ext cx="10763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She drives to pick her up. If Mom has moved,</a:t>
            </a:r>
          </a:p>
          <a:p xmlns:a="http://schemas.openxmlformats.org/drawingml/2006/main">
            <a:pPr algn="l">
              <a:buNone/>
              <a:defRPr sz="2250" b="0">
                <a:solidFill>
                  <a:srgbClr val="0D2232"/>
                </a:solidFill>
                <a:latin typeface="DejaVu Sans"/>
                <a:ea typeface="DejaVu Sans"/>
                <a:cs typeface="DejaVu Sans"/>
              </a:defRPr>
            </a:pPr>
            <a:r>
              <a:rPr sz="2250" b="0">
                <a:solidFill>
                  <a:srgbClr val="0D2232"/>
                </a:solidFill>
                <a:latin typeface="DejaVu Sans"/>
                <a:ea typeface="DejaVu Sans"/>
                <a:cs typeface="DejaVu Sans"/>
              </a:rPr>
              <a:t>she asks her to send an updated location.</a:t>
            </a:r>
          </a:p>
        </p:txBody>
      </p:sp>
    </p:spTree>
    <p:extLst>
      <p:ext uri="{BB962C8B-B14F-4D97-AF65-F5344CB8AC3E}">
        <p14:creationId xmlns:p14="http://schemas.microsoft.com/office/powerpoint/2010/main" val="1853205975"/>
      </p:ext>
    </p:extLst>
  </p:cSld>
</p:sld>
</file>

<file path=ppt/slides/slide9.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A86327-E1F6-4A15-86EC-008CAF58C7D0}"/>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6. Mother and daughter reunite</a:t>
            </a:r>
          </a:p>
        </p:txBody>
      </p:sp>
      <p:sp>
        <p:nvSpPr>
          <p:cNvPr id="2" name="">
            <a:extLst xmlns:a="http://schemas.openxmlformats.org/drawingml/2006/main">
              <a:ext uri="{FF2B5EF4-FFF2-40B4-BE49-F238E27FC236}">
                <a16:creationId xmlns:a16="http://schemas.microsoft.com/office/drawing/2014/main" id="{D8B52AA2-1FB5-45FA-B150-CDB5C8D520AF}"/>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09</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8cfe8216bfb4867"/>
          <a:srcRect xmlns:a="http://schemas.openxmlformats.org/drawingml/2006/main" l="7701" t="0" r="7701" b="0"/>
          <a:stretch xmlns:a="http://schemas.openxmlformats.org/drawingml/2006/main">
            <a:fillRect l="0" t="0" r="0" b="0"/>
          </a:stretch>
        </p:blipFill>
        <p:spPr>
          <a:xfrm xmlns:a="http://schemas.openxmlformats.org/drawingml/2006/main">
            <a:off x="6286500" y="1752600"/>
            <a:ext cx="5257800" cy="4143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9383E2-3DF8-4BF9-AB3D-7F1866DB1876}"/>
              </a:ext>
            </a:extLst>
          </p:cNvPr>
          <p:cNvSpPr>
            <a:spLocks xmlns:a="http://schemas.openxmlformats.org/drawingml/2006/main" noGrp="1"/>
          </p:cNvSpPr>
          <p:nvPr/>
        </p:nvSpPr>
        <p:spPr>
          <a:xfrm xmlns:a="http://schemas.openxmlformats.org/drawingml/2006/main">
            <a:off x="647700" y="1885950"/>
            <a:ext cx="5048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400" b="1">
                <a:solidFill>
                  <a:srgbClr val="006E73"/>
                </a:solidFill>
                <a:latin typeface="DejaVu Sans"/>
                <a:ea typeface="DejaVu Sans"/>
                <a:cs typeface="DejaVu Sans"/>
              </a:defRPr>
            </a:pPr>
            <a:r>
              <a:rPr sz="2400" b="1">
                <a:solidFill>
                  <a:srgbClr val="006E73"/>
                </a:solidFill>
                <a:latin typeface="DejaVu Sans"/>
                <a:ea typeface="DejaVu Sans"/>
                <a:cs typeface="DejaVu Sans"/>
              </a:rPr>
              <a:t>Anna finds her mother</a:t>
            </a:r>
          </a:p>
          <a:p xmlns:a="http://schemas.openxmlformats.org/drawingml/2006/main">
            <a:pPr algn="l">
              <a:buNone/>
              <a:defRPr sz="2400" b="1">
                <a:solidFill>
                  <a:srgbClr val="006E73"/>
                </a:solidFill>
                <a:latin typeface="DejaVu Sans"/>
                <a:ea typeface="DejaVu Sans"/>
                <a:cs typeface="DejaVu Sans"/>
              </a:defRPr>
            </a:pPr>
            <a:r>
              <a:rPr sz="2400" b="1">
                <a:solidFill>
                  <a:srgbClr val="006E73"/>
                </a:solidFill>
                <a:latin typeface="DejaVu Sans"/>
                <a:ea typeface="DejaVu Sans"/>
                <a:cs typeface="DejaVu Sans"/>
              </a:rPr>
              <a:t>outside the agreed shop.</a:t>
            </a:r>
          </a:p>
        </p:txBody>
      </p:sp>
      <p:sp>
        <p:nvSpPr>
          <p:cNvPr id="5" name="">
            <a:extLst xmlns:a="http://schemas.openxmlformats.org/drawingml/2006/main">
              <a:ext uri="{FF2B5EF4-FFF2-40B4-BE49-F238E27FC236}">
                <a16:creationId xmlns:a16="http://schemas.microsoft.com/office/drawing/2014/main" id="{C96970DB-5567-40FC-9ABC-DA5271AF7956}"/>
              </a:ext>
            </a:extLst>
          </p:cNvPr>
          <p:cNvSpPr>
            <a:spLocks xmlns:a="http://schemas.openxmlformats.org/drawingml/2006/main" noGrp="1"/>
          </p:cNvSpPr>
          <p:nvPr/>
        </p:nvSpPr>
        <p:spPr>
          <a:xfrm xmlns:a="http://schemas.openxmlformats.org/drawingml/2006/main">
            <a:off x="647700" y="3552825"/>
            <a:ext cx="5048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The card helped share a location</a:t>
            </a:r>
          </a:p>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that Maria could not describe</a:t>
            </a:r>
          </a:p>
          <a:p xmlns:a="http://schemas.openxmlformats.org/drawingml/2006/main">
            <a:pPr algn="l">
              <a:buNone/>
              <a:defRPr sz="2175" b="0">
                <a:solidFill>
                  <a:srgbClr val="0D2232"/>
                </a:solidFill>
                <a:latin typeface="DejaVu Sans"/>
                <a:ea typeface="DejaVu Sans"/>
                <a:cs typeface="DejaVu Sans"/>
              </a:defRPr>
            </a:pPr>
            <a:r>
              <a:rPr sz="2175" b="0">
                <a:solidFill>
                  <a:srgbClr val="0D2232"/>
                </a:solidFill>
                <a:latin typeface="DejaVu Sans"/>
                <a:ea typeface="DejaVu Sans"/>
                <a:cs typeface="DejaVu Sans"/>
              </a:rPr>
              <a:t>on her own.</a:t>
            </a:r>
          </a:p>
        </p:txBody>
      </p:sp>
      <p:sp>
        <p:nvSpPr>
          <p:cNvPr id="6" name="">
            <a:extLst xmlns:a="http://schemas.openxmlformats.org/drawingml/2006/main">
              <a:ext uri="{FF2B5EF4-FFF2-40B4-BE49-F238E27FC236}">
                <a16:creationId xmlns:a16="http://schemas.microsoft.com/office/drawing/2014/main" id="{4B7FC28D-7A8B-4A2C-A8D1-162F947D0B4A}"/>
              </a:ext>
            </a:extLst>
          </p:cNvPr>
          <p:cNvSpPr>
            <a:spLocks xmlns:a="http://schemas.openxmlformats.org/drawingml/2006/main" noGrp="1"/>
          </p:cNvSpPr>
          <p:nvPr/>
        </p:nvSpPr>
        <p:spPr>
          <a:xfrm xmlns:a="http://schemas.openxmlformats.org/drawingml/2006/main">
            <a:off x="647700" y="5248275"/>
            <a:ext cx="5048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0D2232"/>
                </a:solidFill>
                <a:latin typeface="DejaVu Sans"/>
                <a:ea typeface="DejaVu Sans"/>
                <a:cs typeface="DejaVu Sans"/>
              </a:defRPr>
            </a:pPr>
            <a:r>
              <a:rPr sz="1800" b="0">
                <a:solidFill>
                  <a:srgbClr val="0D2232"/>
                </a:solidFill>
                <a:latin typeface="DejaVu Sans"/>
                <a:ea typeface="DejaVu Sans"/>
                <a:cs typeface="DejaVu Sans"/>
              </a:rPr>
              <a:t>Back home, they review how to make</a:t>
            </a:r>
          </a:p>
          <a:p xmlns:a="http://schemas.openxmlformats.org/drawingml/2006/main">
            <a:pPr algn="l">
              <a:buNone/>
              <a:defRPr sz="1800" b="0">
                <a:solidFill>
                  <a:srgbClr val="0D2232"/>
                </a:solidFill>
                <a:latin typeface="DejaVu Sans"/>
                <a:ea typeface="DejaVu Sans"/>
                <a:cs typeface="DejaVu Sans"/>
              </a:defRPr>
            </a:pPr>
            <a:r>
              <a:rPr sz="1800" b="0">
                <a:solidFill>
                  <a:srgbClr val="0D2232"/>
                </a:solidFill>
                <a:latin typeface="DejaVu Sans"/>
                <a:ea typeface="DejaVu Sans"/>
                <a:cs typeface="DejaVu Sans"/>
              </a:rPr>
              <a:t>the phone easier for Mom to use.</a:t>
            </a:r>
          </a:p>
        </p:txBody>
      </p:sp>
    </p:spTree>
    <p:extLst>
      <p:ext uri="{BB962C8B-B14F-4D97-AF65-F5344CB8AC3E}">
        <p14:creationId xmlns:p14="http://schemas.microsoft.com/office/powerpoint/2010/main" val="1551216532"/>
      </p:ext>
    </p:extLst>
  </p:cSld>
</p:sld>
</file>

<file path=ppt/slides/slide10.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ED2CB91-8F7A-4E73-99BC-487E97EDF014}"/>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0D2232"/>
                </a:solidFill>
                <a:latin typeface="DejaVu Sans"/>
                <a:ea typeface="DejaVu Sans"/>
                <a:cs typeface="DejaVu Sans"/>
              </a:defRPr>
            </a:pPr>
            <a:r>
              <a:rPr sz="3450" b="1">
                <a:solidFill>
                  <a:srgbClr val="0D2232"/>
                </a:solidFill>
                <a:latin typeface="DejaVu Sans"/>
                <a:ea typeface="DejaVu Sans"/>
                <a:cs typeface="DejaVu Sans"/>
              </a:rPr>
              <a:t>What EB needs and a backup plan</a:t>
            </a:r>
          </a:p>
        </p:txBody>
      </p:sp>
      <p:sp>
        <p:nvSpPr>
          <p:cNvPr id="2" name="">
            <a:extLst xmlns:a="http://schemas.openxmlformats.org/drawingml/2006/main">
              <a:ext uri="{FF2B5EF4-FFF2-40B4-BE49-F238E27FC236}">
                <a16:creationId xmlns:a16="http://schemas.microsoft.com/office/drawing/2014/main" id="{73130815-772D-4DB9-9367-059A11B93781}"/>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4636A"/>
                </a:solidFill>
                <a:latin typeface="DejaVu Sans"/>
                <a:ea typeface="DejaVu Sans"/>
                <a:cs typeface="DejaVu Sans"/>
              </a:defRPr>
            </a:pPr>
            <a:r>
              <a:rPr sz="1200" b="0">
                <a:solidFill>
                  <a:srgbClr val="54636A"/>
                </a:solidFill>
                <a:latin typeface="DejaVu Sans"/>
                <a:ea typeface="DejaVu Sans"/>
                <a:cs typeface="DejaVu Sans"/>
              </a:rPr>
              <a:t>10</a:t>
            </a:r>
          </a:p>
        </p:txBody>
      </p:sp>
      <p:sp>
        <p:nvSpPr>
          <p:cNvPr id="3" name="">
            <a:extLst xmlns:a="http://schemas.openxmlformats.org/drawingml/2006/main">
              <a:ext uri="{FF2B5EF4-FFF2-40B4-BE49-F238E27FC236}">
                <a16:creationId xmlns:a16="http://schemas.microsoft.com/office/drawing/2014/main" id="{8D9A678E-80E1-44BF-8A39-F7B8B58F934A}"/>
              </a:ext>
            </a:extLst>
          </p:cNvPr>
          <p:cNvSpPr>
            <a:spLocks xmlns:a="http://schemas.openxmlformats.org/drawingml/2006/main" noGrp="1"/>
          </p:cNvSpPr>
          <p:nvPr/>
        </p:nvSpPr>
        <p:spPr>
          <a:xfrm xmlns:a="http://schemas.openxmlformats.org/drawingml/2006/main">
            <a:off x="647700" y="1800225"/>
            <a:ext cx="10572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1">
                <a:solidFill>
                  <a:srgbClr val="006E73"/>
                </a:solidFill>
                <a:latin typeface="DejaVu Sans"/>
                <a:ea typeface="DejaVu Sans"/>
                <a:cs typeface="DejaVu Sans"/>
              </a:defRPr>
            </a:pPr>
            <a:r>
              <a:rPr sz="2175" b="1">
                <a:solidFill>
                  <a:srgbClr val="006E73"/>
                </a:solidFill>
                <a:latin typeface="DejaVu Sans"/>
                <a:ea typeface="DejaVu Sans"/>
                <a:cs typeface="DejaVu Sans"/>
              </a:rPr>
              <a:t>A charged phone and access to the card</a:t>
            </a:r>
          </a:p>
        </p:txBody>
      </p:sp>
      <p:sp>
        <p:nvSpPr>
          <p:cNvPr id="4" name="">
            <a:extLst xmlns:a="http://schemas.openxmlformats.org/drawingml/2006/main">
              <a:ext uri="{FF2B5EF4-FFF2-40B4-BE49-F238E27FC236}">
                <a16:creationId xmlns:a16="http://schemas.microsoft.com/office/drawing/2014/main" id="{BCDB8375-C34D-4BB8-8A6B-0F5D757E9461}"/>
              </a:ext>
            </a:extLst>
          </p:cNvPr>
          <p:cNvSpPr>
            <a:spLocks xmlns:a="http://schemas.openxmlformats.org/drawingml/2006/main" noGrp="1"/>
          </p:cNvSpPr>
          <p:nvPr/>
        </p:nvSpPr>
        <p:spPr>
          <a:xfrm xmlns:a="http://schemas.openxmlformats.org/drawingml/2006/main">
            <a:off x="647700" y="24955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0">
                <a:solidFill>
                  <a:srgbClr val="0D2232"/>
                </a:solidFill>
                <a:latin typeface="DejaVu Sans"/>
                <a:ea typeface="DejaVu Sans"/>
                <a:cs typeface="DejaVu Sans"/>
              </a:defRPr>
            </a:pPr>
            <a:r>
              <a:rPr sz="2025" b="0">
                <a:solidFill>
                  <a:srgbClr val="0D2232"/>
                </a:solidFill>
                <a:latin typeface="DejaVu Sans"/>
                <a:ea typeface="DejaVu Sans"/>
                <a:cs typeface="DejaVu Sans"/>
              </a:rPr>
              <a:t>EB needs permission to access location. Sending an SMS</a:t>
            </a:r>
          </a:p>
          <a:p xmlns:a="http://schemas.openxmlformats.org/drawingml/2006/main">
            <a:pPr algn="l">
              <a:buNone/>
              <a:defRPr sz="2025" b="0">
                <a:solidFill>
                  <a:srgbClr val="0D2232"/>
                </a:solidFill>
                <a:latin typeface="DejaVu Sans"/>
                <a:ea typeface="DejaVu Sans"/>
                <a:cs typeface="DejaVu Sans"/>
              </a:defRPr>
            </a:pPr>
            <a:r>
              <a:rPr sz="2025" b="0">
                <a:solidFill>
                  <a:srgbClr val="0D2232"/>
                </a:solidFill>
                <a:latin typeface="DejaVu Sans"/>
                <a:ea typeface="DejaVu Sans"/>
                <a:cs typeface="DejaVu Sans"/>
              </a:rPr>
              <a:t>depends on the phone’s services and network coverage.</a:t>
            </a:r>
          </a:p>
        </p:txBody>
      </p:sp>
      <p:sp>
        <p:nvSpPr>
          <p:cNvPr id="5" name="">
            <a:extLst xmlns:a="http://schemas.openxmlformats.org/drawingml/2006/main">
              <a:ext uri="{FF2B5EF4-FFF2-40B4-BE49-F238E27FC236}">
                <a16:creationId xmlns:a16="http://schemas.microsoft.com/office/drawing/2014/main" id="{B54ADE10-04DB-459D-BBF0-7E23001B8CBA}"/>
              </a:ext>
            </a:extLst>
          </p:cNvPr>
          <p:cNvSpPr>
            <a:spLocks xmlns:a="http://schemas.openxmlformats.org/drawingml/2006/main" noGrp="1"/>
          </p:cNvSpPr>
          <p:nvPr/>
        </p:nvSpPr>
        <p:spPr>
          <a:xfrm xmlns:a="http://schemas.openxmlformats.org/drawingml/2006/main">
            <a:off x="647700" y="3771900"/>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1">
                <a:solidFill>
                  <a:srgbClr val="006E73"/>
                </a:solidFill>
                <a:latin typeface="DejaVu Sans"/>
                <a:ea typeface="DejaVu Sans"/>
                <a:cs typeface="DejaVu Sans"/>
              </a:defRPr>
            </a:pPr>
            <a:r>
              <a:rPr sz="2175" b="1">
                <a:solidFill>
                  <a:srgbClr val="006E73"/>
                </a:solidFill>
                <a:latin typeface="DejaVu Sans"/>
                <a:ea typeface="DejaVu Sans"/>
                <a:cs typeface="DejaVu Sans"/>
              </a:rPr>
              <a:t>Mom must be able to open the card and send a message</a:t>
            </a:r>
          </a:p>
        </p:txBody>
      </p:sp>
      <p:sp>
        <p:nvSpPr>
          <p:cNvPr id="6" name="">
            <a:extLst xmlns:a="http://schemas.openxmlformats.org/drawingml/2006/main">
              <a:ext uri="{FF2B5EF4-FFF2-40B4-BE49-F238E27FC236}">
                <a16:creationId xmlns:a16="http://schemas.microsoft.com/office/drawing/2014/main" id="{446AB161-3690-45D6-8538-6213F30424E0}"/>
              </a:ext>
            </a:extLst>
          </p:cNvPr>
          <p:cNvSpPr>
            <a:spLocks xmlns:a="http://schemas.openxmlformats.org/drawingml/2006/main" noGrp="1"/>
          </p:cNvSpPr>
          <p:nvPr/>
        </p:nvSpPr>
        <p:spPr>
          <a:xfrm xmlns:a="http://schemas.openxmlformats.org/drawingml/2006/main">
            <a:off x="647700" y="4524375"/>
            <a:ext cx="1076325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0">
                <a:solidFill>
                  <a:srgbClr val="0D2232"/>
                </a:solidFill>
                <a:latin typeface="DejaVu Sans"/>
                <a:ea typeface="DejaVu Sans"/>
                <a:cs typeface="DejaVu Sans"/>
              </a:defRPr>
            </a:pPr>
            <a:r>
              <a:rPr sz="2025" b="0">
                <a:solidFill>
                  <a:srgbClr val="0D2232"/>
                </a:solidFill>
                <a:latin typeface="DejaVu Sans"/>
                <a:ea typeface="DejaVu Sans"/>
                <a:cs typeface="DejaVu Sans"/>
              </a:rPr>
              <a:t>The family checks whether she can do this under stress.</a:t>
            </a:r>
          </a:p>
          <a:p xmlns:a="http://schemas.openxmlformats.org/drawingml/2006/main">
            <a:pPr algn="l">
              <a:buNone/>
              <a:defRPr sz="2025" b="0">
                <a:solidFill>
                  <a:srgbClr val="0D2232"/>
                </a:solidFill>
                <a:latin typeface="DejaVu Sans"/>
                <a:ea typeface="DejaVu Sans"/>
                <a:cs typeface="DejaVu Sans"/>
              </a:defRPr>
            </a:pPr>
            <a:r>
              <a:rPr sz="2025" b="0">
                <a:solidFill>
                  <a:srgbClr val="0D2232"/>
                </a:solidFill>
                <a:latin typeface="DejaVu Sans"/>
                <a:ea typeface="DejaVu Sans"/>
                <a:cs typeface="DejaVu Sans"/>
              </a:rPr>
              <a:t>In immediate danger, they contact emergency services.</a:t>
            </a:r>
          </a:p>
          <a:p xmlns:a="http://schemas.openxmlformats.org/drawingml/2006/main">
            <a:pPr algn="l">
              <a:buNone/>
              <a:defRPr sz="2025" b="0">
                <a:solidFill>
                  <a:srgbClr val="0D2232"/>
                </a:solidFill>
                <a:latin typeface="DejaVu Sans"/>
                <a:ea typeface="DejaVu Sans"/>
                <a:cs typeface="DejaVu Sans"/>
              </a:defRPr>
            </a:pPr>
            <a:r>
              <a:rPr sz="2025" b="0">
                <a:solidFill>
                  <a:srgbClr val="0D2232"/>
                </a:solidFill>
                <a:latin typeface="DejaVu Sans"/>
                <a:ea typeface="DejaVu Sans"/>
                <a:cs typeface="DejaVu Sans"/>
              </a:rPr>
              <a:t>The card does not call emergency services automatically.</a:t>
            </a:r>
          </a:p>
        </p:txBody>
      </p:sp>
    </p:spTree>
    <p:extLst>
      <p:ext uri="{BB962C8B-B14F-4D97-AF65-F5344CB8AC3E}">
        <p14:creationId xmlns:p14="http://schemas.microsoft.com/office/powerpoint/2010/main" val="1986158215"/>
      </p:ext>
    </p:extLst>
  </p:cSld>
</p:sld>
</file>

<file path=ppt/slides/slide11.xml><?xml version="1.0" encoding="utf-8"?>
<p:sld xmlns:p="http://schemas.openxmlformats.org/presentationml/2006/main">
  <p:cSld>
    <p:bg>
      <p:bgPr>
        <a:solidFill xmlns:a="http://schemas.openxmlformats.org/drawingml/2006/main">
          <a:srgbClr val="0D223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FC252C-C8F5-4F6A-824B-3096C3ABB8DF}"/>
              </a:ext>
            </a:extLst>
          </p:cNvPr>
          <p:cNvSpPr>
            <a:spLocks xmlns:a="http://schemas.openxmlformats.org/drawingml/2006/main" noGrp="1"/>
          </p:cNvSpPr>
          <p:nvPr/>
        </p:nvSpPr>
        <p:spPr>
          <a:xfrm xmlns:a="http://schemas.openxmlformats.org/drawingml/2006/main">
            <a:off x="647700" y="457200"/>
            <a:ext cx="1076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How does the EB card help a family?</a:t>
            </a:r>
          </a:p>
        </p:txBody>
      </p:sp>
      <p:sp>
        <p:nvSpPr>
          <p:cNvPr id="2" name="">
            <a:extLst xmlns:a="http://schemas.openxmlformats.org/drawingml/2006/main">
              <a:ext uri="{FF2B5EF4-FFF2-40B4-BE49-F238E27FC236}">
                <a16:creationId xmlns:a16="http://schemas.microsoft.com/office/drawing/2014/main" id="{F58A3B69-417F-4C20-BD12-F471E62D2ED8}"/>
              </a:ext>
            </a:extLst>
          </p:cNvPr>
          <p:cNvSpPr>
            <a:spLocks xmlns:a="http://schemas.openxmlformats.org/drawingml/2006/main" noGrp="1"/>
          </p:cNvSpPr>
          <p:nvPr/>
        </p:nvSpPr>
        <p:spPr>
          <a:xfrm xmlns:a="http://schemas.openxmlformats.org/drawingml/2006/main">
            <a:off x="11201400" y="627697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8C0CD"/>
                </a:solidFill>
                <a:latin typeface="DejaVu Sans"/>
                <a:ea typeface="DejaVu Sans"/>
                <a:cs typeface="DejaVu Sans"/>
              </a:defRPr>
            </a:pPr>
            <a:r>
              <a:rPr sz="1200" b="0">
                <a:solidFill>
                  <a:srgbClr val="A8C0CD"/>
                </a:solidFill>
                <a:latin typeface="DejaVu Sans"/>
                <a:ea typeface="DejaVu Sans"/>
                <a:cs typeface="DejaVu Sans"/>
              </a:rPr>
              <a:t>11</a:t>
            </a:r>
          </a:p>
        </p:txBody>
      </p:sp>
      <p:sp>
        <p:nvSpPr>
          <p:cNvPr id="3" name="">
            <a:extLst xmlns:a="http://schemas.openxmlformats.org/drawingml/2006/main">
              <a:ext uri="{FF2B5EF4-FFF2-40B4-BE49-F238E27FC236}">
                <a16:creationId xmlns:a16="http://schemas.microsoft.com/office/drawing/2014/main" id="{A7E15C35-29F1-4F57-95E5-0DAAC9F6C259}"/>
              </a:ext>
            </a:extLst>
          </p:cNvPr>
          <p:cNvSpPr>
            <a:spLocks xmlns:a="http://schemas.openxmlformats.org/drawingml/2006/main" noGrp="1"/>
          </p:cNvSpPr>
          <p:nvPr/>
        </p:nvSpPr>
        <p:spPr>
          <a:xfrm xmlns:a="http://schemas.openxmlformats.org/drawingml/2006/main">
            <a:off x="647700" y="186690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625" b="1">
                <a:solidFill>
                  <a:srgbClr val="7CD0D0"/>
                </a:solidFill>
                <a:latin typeface="DejaVu Sans"/>
                <a:ea typeface="DejaVu Sans"/>
                <a:cs typeface="DejaVu Sans"/>
              </a:defRPr>
            </a:pPr>
            <a:r>
              <a:rPr sz="2625" b="1">
                <a:solidFill>
                  <a:srgbClr val="7CD0D0"/>
                </a:solidFill>
                <a:latin typeface="DejaVu Sans"/>
                <a:ea typeface="DejaVu Sans"/>
                <a:cs typeface="DejaVu Sans"/>
              </a:rPr>
              <a:t>An easier way to share a location</a:t>
            </a:r>
          </a:p>
        </p:txBody>
      </p:sp>
      <p:sp>
        <p:nvSpPr>
          <p:cNvPr id="4" name="">
            <a:extLst xmlns:a="http://schemas.openxmlformats.org/drawingml/2006/main">
              <a:ext uri="{FF2B5EF4-FFF2-40B4-BE49-F238E27FC236}">
                <a16:creationId xmlns:a16="http://schemas.microsoft.com/office/drawing/2014/main" id="{29BFEE0E-2BD2-48B8-BD7B-AABB8A75BB70}"/>
              </a:ext>
            </a:extLst>
          </p:cNvPr>
          <p:cNvSpPr>
            <a:spLocks xmlns:a="http://schemas.openxmlformats.org/drawingml/2006/main" noGrp="1"/>
          </p:cNvSpPr>
          <p:nvPr/>
        </p:nvSpPr>
        <p:spPr>
          <a:xfrm xmlns:a="http://schemas.openxmlformats.org/drawingml/2006/main">
            <a:off x="647700" y="264795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0">
                <a:solidFill>
                  <a:srgbClr val="D5E4EC"/>
                </a:solidFill>
                <a:latin typeface="DejaVu Sans"/>
                <a:ea typeface="DejaVu Sans"/>
                <a:cs typeface="DejaVu Sans"/>
              </a:defRPr>
            </a:pPr>
            <a:r>
              <a:rPr sz="2175" b="0">
                <a:solidFill>
                  <a:srgbClr val="D5E4EC"/>
                </a:solidFill>
                <a:latin typeface="DejaVu Sans"/>
                <a:ea typeface="DejaVu Sans"/>
                <a:cs typeface="DejaVu Sans"/>
              </a:rPr>
              <a:t>A map link can help when someone cannot</a:t>
            </a:r>
          </a:p>
          <a:p xmlns:a="http://schemas.openxmlformats.org/drawingml/2006/main">
            <a:pPr algn="l">
              <a:buNone/>
              <a:defRPr sz="2175" b="0">
                <a:solidFill>
                  <a:srgbClr val="D5E4EC"/>
                </a:solidFill>
                <a:latin typeface="DejaVu Sans"/>
                <a:ea typeface="DejaVu Sans"/>
                <a:cs typeface="DejaVu Sans"/>
              </a:defRPr>
            </a:pPr>
            <a:r>
              <a:rPr sz="2175" b="0">
                <a:solidFill>
                  <a:srgbClr val="D5E4EC"/>
                </a:solidFill>
                <a:latin typeface="DejaVu Sans"/>
                <a:ea typeface="DejaVu Sans"/>
                <a:cs typeface="DejaVu Sans"/>
              </a:rPr>
              <a:t>describe their surroundings or give an address.</a:t>
            </a:r>
          </a:p>
        </p:txBody>
      </p:sp>
      <p:sp>
        <p:nvSpPr>
          <p:cNvPr id="5" name="">
            <a:extLst xmlns:a="http://schemas.openxmlformats.org/drawingml/2006/main">
              <a:ext uri="{FF2B5EF4-FFF2-40B4-BE49-F238E27FC236}">
                <a16:creationId xmlns:a16="http://schemas.microsoft.com/office/drawing/2014/main" id="{97F1A431-EF4C-43E0-8EF8-649522B3F2FA}"/>
              </a:ext>
            </a:extLst>
          </p:cNvPr>
          <p:cNvSpPr>
            <a:spLocks xmlns:a="http://schemas.openxmlformats.org/drawingml/2006/main" noGrp="1"/>
          </p:cNvSpPr>
          <p:nvPr/>
        </p:nvSpPr>
        <p:spPr>
          <a:xfrm xmlns:a="http://schemas.openxmlformats.org/drawingml/2006/main">
            <a:off x="647700" y="394335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625" b="1">
                <a:solidFill>
                  <a:srgbClr val="7CD0D0"/>
                </a:solidFill>
                <a:latin typeface="DejaVu Sans"/>
                <a:ea typeface="DejaVu Sans"/>
                <a:cs typeface="DejaVu Sans"/>
              </a:defRPr>
            </a:pPr>
            <a:r>
              <a:rPr sz="2625" b="1">
                <a:solidFill>
                  <a:srgbClr val="7CD0D0"/>
                </a:solidFill>
                <a:latin typeface="DejaVu Sans"/>
                <a:ea typeface="DejaVu Sans"/>
                <a:cs typeface="DejaVu Sans"/>
              </a:rPr>
              <a:t>Important information within reach</a:t>
            </a:r>
          </a:p>
        </p:txBody>
      </p:sp>
      <p:sp>
        <p:nvSpPr>
          <p:cNvPr id="6" name="">
            <a:extLst xmlns:a="http://schemas.openxmlformats.org/drawingml/2006/main">
              <a:ext uri="{FF2B5EF4-FFF2-40B4-BE49-F238E27FC236}">
                <a16:creationId xmlns:a16="http://schemas.microsoft.com/office/drawing/2014/main" id="{9EFE8BFA-7391-438B-9C44-0CB35924C232}"/>
              </a:ext>
            </a:extLst>
          </p:cNvPr>
          <p:cNvSpPr>
            <a:spLocks xmlns:a="http://schemas.openxmlformats.org/drawingml/2006/main" noGrp="1"/>
          </p:cNvSpPr>
          <p:nvPr/>
        </p:nvSpPr>
        <p:spPr>
          <a:xfrm xmlns:a="http://schemas.openxmlformats.org/drawingml/2006/main">
            <a:off x="647700" y="47244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0">
                <a:solidFill>
                  <a:srgbClr val="D5E4EC"/>
                </a:solidFill>
                <a:latin typeface="DejaVu Sans"/>
                <a:ea typeface="DejaVu Sans"/>
                <a:cs typeface="DejaVu Sans"/>
              </a:defRPr>
            </a:pPr>
            <a:r>
              <a:rPr sz="2175" b="0">
                <a:solidFill>
                  <a:srgbClr val="D5E4EC"/>
                </a:solidFill>
                <a:latin typeface="DejaVu Sans"/>
                <a:ea typeface="DejaVu Sans"/>
                <a:cs typeface="DejaVu Sans"/>
              </a:rPr>
              <a:t>A photo and selected personal and medical details</a:t>
            </a:r>
          </a:p>
          <a:p xmlns:a="http://schemas.openxmlformats.org/drawingml/2006/main">
            <a:pPr algn="l">
              <a:buNone/>
              <a:defRPr sz="2175" b="0">
                <a:solidFill>
                  <a:srgbClr val="D5E4EC"/>
                </a:solidFill>
                <a:latin typeface="DejaVu Sans"/>
                <a:ea typeface="DejaVu Sans"/>
                <a:cs typeface="DejaVu Sans"/>
              </a:defRPr>
            </a:pPr>
            <a:r>
              <a:rPr sz="2175" b="0">
                <a:solidFill>
                  <a:srgbClr val="D5E4EC"/>
                </a:solidFill>
                <a:latin typeface="DejaVu Sans"/>
                <a:ea typeface="DejaVu Sans"/>
                <a:cs typeface="DejaVu Sans"/>
              </a:rPr>
              <a:t>help loved ones and other people offering assistance.</a:t>
            </a:r>
          </a:p>
        </p:txBody>
      </p:sp>
      <p:sp>
        <p:nvSpPr>
          <p:cNvPr id="7" name="">
            <a:extLst xmlns:a="http://schemas.openxmlformats.org/drawingml/2006/main">
              <a:ext uri="{FF2B5EF4-FFF2-40B4-BE49-F238E27FC236}">
                <a16:creationId xmlns:a16="http://schemas.microsoft.com/office/drawing/2014/main" id="{5118E4B8-03DC-4708-A11A-1639BD9C8140}"/>
              </a:ext>
            </a:extLst>
          </p:cNvPr>
          <p:cNvSpPr>
            <a:spLocks xmlns:a="http://schemas.openxmlformats.org/drawingml/2006/main" noGrp="1"/>
          </p:cNvSpPr>
          <p:nvPr/>
        </p:nvSpPr>
        <p:spPr>
          <a:xfrm xmlns:a="http://schemas.openxmlformats.org/drawingml/2006/main">
            <a:off x="647700" y="5972175"/>
            <a:ext cx="1076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FFFFFF"/>
                </a:solidFill>
                <a:latin typeface="DejaVu Sans"/>
                <a:ea typeface="DejaVu Sans"/>
                <a:cs typeface="DejaVu Sans"/>
              </a:defRPr>
            </a:pPr>
            <a:r>
              <a:rPr sz="1800" b="0">
                <a:solidFill>
                  <a:srgbClr val="FFFFFF"/>
                </a:solidFill>
                <a:latin typeface="DejaVu Sans"/>
                <a:ea typeface="DejaVu Sans"/>
                <a:cs typeface="DejaVu Sans"/>
              </a:rPr>
              <a:t>A practiced SOS routine gives the person a clear way to ask for help.</a:t>
            </a:r>
          </a:p>
        </p:txBody>
      </p:sp>
    </p:spTree>
    <p:extLst>
      <p:ext uri="{BB962C8B-B14F-4D97-AF65-F5344CB8AC3E}">
        <p14:creationId xmlns:p14="http://schemas.microsoft.com/office/powerpoint/2010/main" val="10176811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2026-10-05T04:04:13.7700000Z</dcterms:created>
  <dcterms:modified xsi:type="dcterms:W3CDTF">2026-10-05T04:04:13.7700000Z</dcterms:modified>
</coreProperties>
</file>